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74" r:id="rId3"/>
    <p:sldId id="275" r:id="rId4"/>
    <p:sldId id="276" r:id="rId5"/>
    <p:sldId id="278" r:id="rId6"/>
    <p:sldId id="279" r:id="rId7"/>
    <p:sldId id="280" r:id="rId8"/>
    <p:sldId id="282" r:id="rId9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A71BB"/>
    <a:srgbClr val="4DC5BF"/>
    <a:srgbClr val="5774EF"/>
    <a:srgbClr val="FF9999"/>
    <a:srgbClr val="4579B9"/>
    <a:srgbClr val="C6605E"/>
    <a:srgbClr val="85A7D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921" autoAdjust="0"/>
  </p:normalViewPr>
  <p:slideViewPr>
    <p:cSldViewPr>
      <p:cViewPr>
        <p:scale>
          <a:sx n="108" d="100"/>
          <a:sy n="108" d="100"/>
        </p:scale>
        <p:origin x="-1950" y="-270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83A8-8B52-47DF-A1ED-7D5D64A8575E}" type="datetimeFigureOut">
              <a:rPr lang="ko-KR" altLang="en-US" smtClean="0"/>
              <a:pPr/>
              <a:t>2016-06-01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41EC-DFB3-495B-BBD8-E8CEA3BDC4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776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1B21-7B2D-4BC9-9C2E-E2946A5AA4A9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4B31-69B6-4B9E-9EEA-898B3FA2820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16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4B31-69B6-4B9E-9EEA-898B3FA2820F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79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날짜 개체 틀 1"/>
          <p:cNvSpPr txBox="1">
            <a:spLocks/>
          </p:cNvSpPr>
          <p:nvPr userDrawn="1"/>
        </p:nvSpPr>
        <p:spPr>
          <a:xfrm>
            <a:off x="457200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8" name="슬라이드 번호 개체 틀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9" name="그림 8" descr="0002.png"/>
          <p:cNvPicPr>
            <a:picLocks noChangeAspect="1"/>
          </p:cNvPicPr>
          <p:nvPr userDrawn="1"/>
        </p:nvPicPr>
        <p:blipFill rotWithShape="1">
          <a:blip r:embed="rId2" cstate="print"/>
          <a:srcRect b="38816"/>
          <a:stretch/>
        </p:blipFill>
        <p:spPr>
          <a:xfrm>
            <a:off x="0" y="0"/>
            <a:ext cx="9144002" cy="5621539"/>
          </a:xfrm>
          <a:prstGeom prst="rect">
            <a:avLst/>
          </a:prstGeom>
        </p:spPr>
      </p:pic>
      <p:pic>
        <p:nvPicPr>
          <p:cNvPr id="10" name="그림 9" descr="메인_잔디.png"/>
          <p:cNvPicPr>
            <a:picLocks noChangeAspect="1"/>
          </p:cNvPicPr>
          <p:nvPr userDrawn="1"/>
        </p:nvPicPr>
        <p:blipFill>
          <a:blip r:embed="rId3" cstate="print"/>
          <a:srcRect t="70833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pic>
        <p:nvPicPr>
          <p:cNvPr id="11" name="그림 10" descr="메인_나무.png"/>
          <p:cNvPicPr>
            <a:picLocks noChangeAspect="1"/>
          </p:cNvPicPr>
          <p:nvPr userDrawn="1"/>
        </p:nvPicPr>
        <p:blipFill>
          <a:blip r:embed="rId4" cstate="print"/>
          <a:srcRect l="82813" t="82292" r="3125" b="4166"/>
          <a:stretch>
            <a:fillRect/>
          </a:stretch>
        </p:blipFill>
        <p:spPr>
          <a:xfrm>
            <a:off x="7434953" y="5734956"/>
            <a:ext cx="1711524" cy="12361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74" b="10000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91" y="4472534"/>
            <a:ext cx="780112" cy="119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599" r="100000">
                        <a14:foregroundMark x1="25150" y1="27473" x2="23952" y2="39011"/>
                        <a14:foregroundMark x1="28743" y1="26923" x2="29341" y2="34066"/>
                        <a14:foregroundMark x1="29341" y1="25275" x2="31138" y2="26374"/>
                        <a14:foregroundMark x1="32335" y1="30769" x2="32335" y2="30769"/>
                        <a14:foregroundMark x1="32934" y1="32418" x2="32934" y2="32418"/>
                        <a14:foregroundMark x1="25150" y1="25824" x2="25150" y2="25824"/>
                        <a14:foregroundMark x1="63473" y1="57692" x2="63473" y2="57692"/>
                        <a14:foregroundMark x1="59281" y1="63187" x2="59281" y2="63187"/>
                        <a14:foregroundMark x1="52695" y1="58242" x2="52695" y2="58242"/>
                        <a14:foregroundMark x1="47305" y1="55495" x2="59880" y2="56044"/>
                        <a14:foregroundMark x1="46707" y1="53846" x2="61677" y2="54945"/>
                        <a14:foregroundMark x1="62275" y1="60989" x2="62275" y2="60989"/>
                        <a14:backgroundMark x1="6587" y1="58791" x2="20359" y2="79670"/>
                        <a14:backgroundMark x1="47305" y1="86264" x2="50898" y2="93956"/>
                        <a14:backgroundMark x1="76048" y1="89011" x2="77844" y2="92857"/>
                        <a14:backgroundMark x1="83234" y1="75824" x2="83234" y2="75824"/>
                        <a14:backgroundMark x1="76647" y1="63736" x2="76647" y2="63736"/>
                        <a14:backgroundMark x1="42515" y1="73077" x2="42515" y2="73077"/>
                        <a14:backgroundMark x1="28743" y1="57143" x2="28743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81" y="4581129"/>
            <a:ext cx="1774751" cy="17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그룹 13"/>
          <p:cNvGrpSpPr/>
          <p:nvPr userDrawn="1"/>
        </p:nvGrpSpPr>
        <p:grpSpPr>
          <a:xfrm>
            <a:off x="-36511" y="1966687"/>
            <a:ext cx="6444209" cy="4139440"/>
            <a:chOff x="-1" y="81887"/>
            <a:chExt cx="6444209" cy="3995185"/>
          </a:xfrm>
        </p:grpSpPr>
        <p:pic>
          <p:nvPicPr>
            <p:cNvPr id="15" name="그림 14" descr="0002.png"/>
            <p:cNvPicPr>
              <a:picLocks noChangeAspect="1"/>
            </p:cNvPicPr>
            <p:nvPr userDrawn="1"/>
          </p:nvPicPr>
          <p:blipFill rotWithShape="1">
            <a:blip r:embed="rId9" cstate="print"/>
            <a:srcRect l="32388" t="18508" r="34030" b="47778"/>
            <a:stretch/>
          </p:blipFill>
          <p:spPr>
            <a:xfrm>
              <a:off x="2961564" y="1269242"/>
              <a:ext cx="3070746" cy="2312093"/>
            </a:xfrm>
            <a:prstGeom prst="rect">
              <a:avLst/>
            </a:prstGeom>
          </p:spPr>
        </p:pic>
        <p:pic>
          <p:nvPicPr>
            <p:cNvPr id="16" name="그림 15" descr="0003.png"/>
            <p:cNvPicPr>
              <a:picLocks noChangeAspect="1"/>
            </p:cNvPicPr>
            <p:nvPr userDrawn="1"/>
          </p:nvPicPr>
          <p:blipFill rotWithShape="1">
            <a:blip r:embed="rId10" cstate="print"/>
            <a:srcRect l="4328" t="22090" r="34179" b="46850"/>
            <a:stretch/>
          </p:blipFill>
          <p:spPr>
            <a:xfrm>
              <a:off x="395785" y="1514901"/>
              <a:ext cx="5622878" cy="2130123"/>
            </a:xfrm>
            <a:prstGeom prst="rect">
              <a:avLst/>
            </a:prstGeom>
          </p:spPr>
        </p:pic>
        <p:pic>
          <p:nvPicPr>
            <p:cNvPr id="17" name="그림 16" descr="0004.png"/>
            <p:cNvPicPr>
              <a:picLocks noChangeAspect="1"/>
            </p:cNvPicPr>
            <p:nvPr userDrawn="1"/>
          </p:nvPicPr>
          <p:blipFill>
            <a:blip r:embed="rId11" cstate="print"/>
            <a:srcRect t="16318" r="55513" b="40550"/>
            <a:stretch>
              <a:fillRect/>
            </a:stretch>
          </p:blipFill>
          <p:spPr>
            <a:xfrm>
              <a:off x="0" y="1119116"/>
              <a:ext cx="4067944" cy="2957956"/>
            </a:xfrm>
            <a:prstGeom prst="rect">
              <a:avLst/>
            </a:prstGeom>
          </p:spPr>
        </p:pic>
        <p:pic>
          <p:nvPicPr>
            <p:cNvPr id="18" name="그림 17" descr="0005.png"/>
            <p:cNvPicPr>
              <a:picLocks noChangeAspect="1"/>
            </p:cNvPicPr>
            <p:nvPr userDrawn="1"/>
          </p:nvPicPr>
          <p:blipFill>
            <a:blip r:embed="rId12" cstate="print"/>
            <a:srcRect l="30597" t="1194" r="29525" b="62600"/>
            <a:stretch>
              <a:fillRect/>
            </a:stretch>
          </p:blipFill>
          <p:spPr>
            <a:xfrm>
              <a:off x="2797791" y="81887"/>
              <a:ext cx="3646417" cy="2483017"/>
            </a:xfrm>
            <a:prstGeom prst="rect">
              <a:avLst/>
            </a:prstGeom>
          </p:spPr>
        </p:pic>
        <p:pic>
          <p:nvPicPr>
            <p:cNvPr id="19" name="그림 18" descr="0006.png"/>
            <p:cNvPicPr>
              <a:picLocks noChangeAspect="1"/>
            </p:cNvPicPr>
            <p:nvPr userDrawn="1"/>
          </p:nvPicPr>
          <p:blipFill rotWithShape="1">
            <a:blip r:embed="rId13" cstate="print"/>
            <a:srcRect t="48950" r="38975" b="50407"/>
            <a:stretch/>
          </p:blipFill>
          <p:spPr>
            <a:xfrm>
              <a:off x="-1" y="3356992"/>
              <a:ext cx="5580113" cy="44126"/>
            </a:xfrm>
            <a:prstGeom prst="rect">
              <a:avLst/>
            </a:prstGeom>
          </p:spPr>
        </p:pic>
        <p:pic>
          <p:nvPicPr>
            <p:cNvPr id="20" name="그림 19" descr="0007.png"/>
            <p:cNvPicPr>
              <a:picLocks noChangeAspect="1"/>
            </p:cNvPicPr>
            <p:nvPr userDrawn="1"/>
          </p:nvPicPr>
          <p:blipFill>
            <a:blip r:embed="rId14" cstate="print"/>
            <a:srcRect t="41600" r="38188" b="46850"/>
            <a:stretch>
              <a:fillRect/>
            </a:stretch>
          </p:blipFill>
          <p:spPr>
            <a:xfrm>
              <a:off x="0" y="2891460"/>
              <a:ext cx="6210495" cy="908639"/>
            </a:xfrm>
            <a:prstGeom prst="rect">
              <a:avLst/>
            </a:prstGeom>
          </p:spPr>
        </p:pic>
      </p:grpSp>
      <p:pic>
        <p:nvPicPr>
          <p:cNvPr id="21" name="그림 20" descr="0014.png"/>
          <p:cNvPicPr>
            <a:picLocks noChangeAspect="1"/>
          </p:cNvPicPr>
          <p:nvPr userDrawn="1"/>
        </p:nvPicPr>
        <p:blipFill>
          <a:blip r:embed="rId15" cstate="print"/>
          <a:srcRect l="85437" b="88849"/>
          <a:stretch>
            <a:fillRect/>
          </a:stretch>
        </p:blipFill>
        <p:spPr>
          <a:xfrm>
            <a:off x="7812360" y="0"/>
            <a:ext cx="1331642" cy="764704"/>
          </a:xfrm>
          <a:prstGeom prst="rect">
            <a:avLst/>
          </a:prstGeom>
        </p:spPr>
      </p:pic>
      <p:pic>
        <p:nvPicPr>
          <p:cNvPr id="22" name="그림 21" descr="0014.png"/>
          <p:cNvPicPr>
            <a:picLocks noChangeAspect="1"/>
          </p:cNvPicPr>
          <p:nvPr userDrawn="1"/>
        </p:nvPicPr>
        <p:blipFill>
          <a:blip r:embed="rId15" cstate="print"/>
          <a:srcRect l="41194" t="7761" r="28060" b="74926"/>
          <a:stretch>
            <a:fillRect/>
          </a:stretch>
        </p:blipFill>
        <p:spPr>
          <a:xfrm>
            <a:off x="5292080" y="260648"/>
            <a:ext cx="2811439" cy="1187355"/>
          </a:xfrm>
          <a:prstGeom prst="rect">
            <a:avLst/>
          </a:prstGeom>
        </p:spPr>
      </p:pic>
      <p:pic>
        <p:nvPicPr>
          <p:cNvPr id="23" name="Picture 1" descr="D:\03_작업장\프리젠테이션\20090331-테크노파크-박민수\img\경남테크노파크 로고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6067557"/>
            <a:ext cx="2232248" cy="442955"/>
          </a:xfrm>
          <a:prstGeom prst="rect">
            <a:avLst/>
          </a:prstGeom>
          <a:noFill/>
          <a:effectLst>
            <a:glow rad="101600">
              <a:sysClr val="window" lastClr="FFFFFF">
                <a:alpha val="60000"/>
              </a:sysClr>
            </a:glow>
          </a:effectLst>
        </p:spPr>
      </p:pic>
      <p:pic>
        <p:nvPicPr>
          <p:cNvPr id="24" name="Picture 2" descr="C:\Users\임상헌\Desktop\경상남도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181"/>
            <a:ext cx="1466319" cy="4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46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8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" y="5085184"/>
            <a:ext cx="9146476" cy="1833632"/>
            <a:chOff x="1" y="5085184"/>
            <a:chExt cx="9146476" cy="1833632"/>
          </a:xfrm>
        </p:grpSpPr>
        <p:pic>
          <p:nvPicPr>
            <p:cNvPr id="8" name="그림 7" descr="메인_잔디.pn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t="70833" b="14425"/>
            <a:stretch/>
          </p:blipFill>
          <p:spPr>
            <a:xfrm>
              <a:off x="2477" y="5907802"/>
              <a:ext cx="9144000" cy="101101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74" b="100000" l="9639" r="89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519" y="5835794"/>
              <a:ext cx="463961" cy="70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451" l="599" r="100000">
                          <a14:foregroundMark x1="25150" y1="27473" x2="23952" y2="39011"/>
                          <a14:foregroundMark x1="28743" y1="26923" x2="29341" y2="34066"/>
                          <a14:foregroundMark x1="29341" y1="25275" x2="31138" y2="26374"/>
                          <a14:foregroundMark x1="32335" y1="30769" x2="32335" y2="30769"/>
                          <a14:foregroundMark x1="32934" y1="32418" x2="32934" y2="32418"/>
                          <a14:foregroundMark x1="25150" y1="25824" x2="25150" y2="25824"/>
                          <a14:foregroundMark x1="63473" y1="57692" x2="63473" y2="57692"/>
                          <a14:foregroundMark x1="59281" y1="63187" x2="59281" y2="63187"/>
                          <a14:foregroundMark x1="52695" y1="58242" x2="52695" y2="58242"/>
                          <a14:foregroundMark x1="47305" y1="55495" x2="59880" y2="56044"/>
                          <a14:foregroundMark x1="46707" y1="53846" x2="61677" y2="54945"/>
                          <a14:foregroundMark x1="62275" y1="60989" x2="62275" y2="60989"/>
                          <a14:backgroundMark x1="6587" y1="58791" x2="20359" y2="79670"/>
                          <a14:backgroundMark x1="47305" y1="86264" x2="50898" y2="93956"/>
                          <a14:backgroundMark x1="76048" y1="89011" x2="77844" y2="92857"/>
                          <a14:backgroundMark x1="83234" y1="75824" x2="83234" y2="75824"/>
                          <a14:backgroundMark x1="76647" y1="63736" x2="76647" y2="63736"/>
                          <a14:backgroundMark x1="42515" y1="73077" x2="42515" y2="73077"/>
                          <a14:backgroundMark x1="28743" y1="57143" x2="28743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057" y="5941987"/>
              <a:ext cx="887375" cy="88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1" y="5085184"/>
              <a:ext cx="2915816" cy="1830730"/>
              <a:chOff x="-1" y="81887"/>
              <a:chExt cx="6444209" cy="3995186"/>
            </a:xfrm>
          </p:grpSpPr>
          <p:pic>
            <p:nvPicPr>
              <p:cNvPr id="12" name="그림 11" descr="0002.png"/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lum bright="70000" contrast="-70000"/>
              </a:blip>
              <a:srcRect l="32388" t="18508" r="34030" b="47778"/>
              <a:stretch/>
            </p:blipFill>
            <p:spPr>
              <a:xfrm>
                <a:off x="2961564" y="1269242"/>
                <a:ext cx="3070746" cy="2312093"/>
              </a:xfrm>
              <a:prstGeom prst="rect">
                <a:avLst/>
              </a:prstGeom>
            </p:spPr>
          </p:pic>
          <p:pic>
            <p:nvPicPr>
              <p:cNvPr id="13" name="그림 12" descr="0003.png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lum bright="70000" contrast="-70000"/>
              </a:blip>
              <a:srcRect l="4328" t="22090" r="34179" b="46850"/>
              <a:stretch/>
            </p:blipFill>
            <p:spPr>
              <a:xfrm>
                <a:off x="395785" y="1514901"/>
                <a:ext cx="5622878" cy="2130124"/>
              </a:xfrm>
              <a:prstGeom prst="rect">
                <a:avLst/>
              </a:prstGeom>
            </p:spPr>
          </p:pic>
          <p:pic>
            <p:nvPicPr>
              <p:cNvPr id="14" name="그림 13" descr="0004.png"/>
              <p:cNvPicPr>
                <a:picLocks noChangeAspect="1"/>
              </p:cNvPicPr>
              <p:nvPr userDrawn="1"/>
            </p:nvPicPr>
            <p:blipFill>
              <a:blip r:embed="rId9" cstate="print">
                <a:lum bright="70000" contrast="-70000"/>
              </a:blip>
              <a:srcRect t="16318" r="55513" b="40550"/>
              <a:stretch>
                <a:fillRect/>
              </a:stretch>
            </p:blipFill>
            <p:spPr>
              <a:xfrm>
                <a:off x="0" y="1119116"/>
                <a:ext cx="4067944" cy="2957957"/>
              </a:xfrm>
              <a:prstGeom prst="rect">
                <a:avLst/>
              </a:prstGeom>
            </p:spPr>
          </p:pic>
          <p:pic>
            <p:nvPicPr>
              <p:cNvPr id="15" name="그림 14" descr="0005.png"/>
              <p:cNvPicPr>
                <a:picLocks noChangeAspect="1"/>
              </p:cNvPicPr>
              <p:nvPr userDrawn="1"/>
            </p:nvPicPr>
            <p:blipFill>
              <a:blip r:embed="rId10" cstate="print">
                <a:lum bright="70000" contrast="-70000"/>
              </a:blip>
              <a:srcRect l="30597" t="1194" r="29525" b="62600"/>
              <a:stretch>
                <a:fillRect/>
              </a:stretch>
            </p:blipFill>
            <p:spPr>
              <a:xfrm>
                <a:off x="2797791" y="81887"/>
                <a:ext cx="3646417" cy="2483018"/>
              </a:xfrm>
              <a:prstGeom prst="rect">
                <a:avLst/>
              </a:prstGeom>
            </p:spPr>
          </p:pic>
          <p:pic>
            <p:nvPicPr>
              <p:cNvPr id="16" name="그림 15" descr="0006.png"/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lum bright="70000" contrast="-70000"/>
              </a:blip>
              <a:srcRect t="48950" r="38975" b="50407"/>
              <a:stretch/>
            </p:blipFill>
            <p:spPr>
              <a:xfrm>
                <a:off x="-1" y="3356993"/>
                <a:ext cx="5580113" cy="44126"/>
              </a:xfrm>
              <a:prstGeom prst="rect">
                <a:avLst/>
              </a:prstGeom>
            </p:spPr>
          </p:pic>
          <p:pic>
            <p:nvPicPr>
              <p:cNvPr id="17" name="그림 16" descr="0007.png"/>
              <p:cNvPicPr>
                <a:picLocks noChangeAspect="1"/>
              </p:cNvPicPr>
              <p:nvPr userDrawn="1"/>
            </p:nvPicPr>
            <p:blipFill>
              <a:blip r:embed="rId12" cstate="print">
                <a:lum bright="70000" contrast="-70000"/>
              </a:blip>
              <a:srcRect t="41600" r="38188" b="46850"/>
              <a:stretch>
                <a:fillRect/>
              </a:stretch>
            </p:blipFill>
            <p:spPr>
              <a:xfrm>
                <a:off x="0" y="2891460"/>
                <a:ext cx="6210495" cy="908639"/>
              </a:xfrm>
              <a:prstGeom prst="rect">
                <a:avLst/>
              </a:prstGeom>
            </p:spPr>
          </p:pic>
        </p:grpSp>
      </p:grpSp>
      <p:sp>
        <p:nvSpPr>
          <p:cNvPr id="18" name="직사각형 17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57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Picture 1" descr="D:\03_작업장\프리젠테이션\20090331-테크노파크-박민수\img\경남테크노파크 로고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4882" y="165844"/>
            <a:ext cx="2007598" cy="385800"/>
          </a:xfrm>
          <a:prstGeom prst="rect">
            <a:avLst/>
          </a:prstGeom>
          <a:noFill/>
          <a:effectLst>
            <a:glow rad="101600">
              <a:sysClr val="window" lastClr="FFFFFF">
                <a:alpha val="60000"/>
              </a:sysClr>
            </a:glow>
          </a:effectLst>
        </p:spPr>
      </p:pic>
    </p:spTree>
    <p:extLst>
      <p:ext uri="{BB962C8B-B14F-4D97-AF65-F5344CB8AC3E}">
        <p14:creationId xmlns:p14="http://schemas.microsoft.com/office/powerpoint/2010/main" val="247381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1" y="5085184"/>
            <a:ext cx="9146476" cy="1833632"/>
            <a:chOff x="1" y="5085184"/>
            <a:chExt cx="9146476" cy="1833632"/>
          </a:xfrm>
        </p:grpSpPr>
        <p:pic>
          <p:nvPicPr>
            <p:cNvPr id="13" name="그림 12" descr="메인_잔디.png"/>
            <p:cNvPicPr>
              <a:picLocks noChangeAspect="1"/>
            </p:cNvPicPr>
            <p:nvPr/>
          </p:nvPicPr>
          <p:blipFill rotWithShape="1">
            <a:blip r:embed="rId2" cstate="print">
              <a:lum bright="70000" contrast="-70000"/>
            </a:blip>
            <a:srcRect t="70833" b="14425"/>
            <a:stretch/>
          </p:blipFill>
          <p:spPr>
            <a:xfrm>
              <a:off x="2477" y="5907802"/>
              <a:ext cx="9144000" cy="1011014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74" b="100000" l="9639" r="89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519" y="5835794"/>
              <a:ext cx="463961" cy="70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451" l="599" r="100000">
                          <a14:foregroundMark x1="25150" y1="27473" x2="23952" y2="39011"/>
                          <a14:foregroundMark x1="28743" y1="26923" x2="29341" y2="34066"/>
                          <a14:foregroundMark x1="29341" y1="25275" x2="31138" y2="26374"/>
                          <a14:foregroundMark x1="32335" y1="30769" x2="32335" y2="30769"/>
                          <a14:foregroundMark x1="32934" y1="32418" x2="32934" y2="32418"/>
                          <a14:foregroundMark x1="25150" y1="25824" x2="25150" y2="25824"/>
                          <a14:foregroundMark x1="63473" y1="57692" x2="63473" y2="57692"/>
                          <a14:foregroundMark x1="59281" y1="63187" x2="59281" y2="63187"/>
                          <a14:foregroundMark x1="52695" y1="58242" x2="52695" y2="58242"/>
                          <a14:foregroundMark x1="47305" y1="55495" x2="59880" y2="56044"/>
                          <a14:foregroundMark x1="46707" y1="53846" x2="61677" y2="54945"/>
                          <a14:foregroundMark x1="62275" y1="60989" x2="62275" y2="60989"/>
                          <a14:backgroundMark x1="6587" y1="58791" x2="20359" y2="79670"/>
                          <a14:backgroundMark x1="47305" y1="86264" x2="50898" y2="93956"/>
                          <a14:backgroundMark x1="76048" y1="89011" x2="77844" y2="92857"/>
                          <a14:backgroundMark x1="83234" y1="75824" x2="83234" y2="75824"/>
                          <a14:backgroundMark x1="76647" y1="63736" x2="76647" y2="63736"/>
                          <a14:backgroundMark x1="42515" y1="73077" x2="42515" y2="73077"/>
                          <a14:backgroundMark x1="28743" y1="57143" x2="28743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057" y="5941987"/>
              <a:ext cx="887375" cy="88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그룹 15"/>
            <p:cNvGrpSpPr/>
            <p:nvPr/>
          </p:nvGrpSpPr>
          <p:grpSpPr>
            <a:xfrm>
              <a:off x="1" y="5085184"/>
              <a:ext cx="2915816" cy="1830730"/>
              <a:chOff x="-1" y="81887"/>
              <a:chExt cx="6444209" cy="3995186"/>
            </a:xfrm>
          </p:grpSpPr>
          <p:pic>
            <p:nvPicPr>
              <p:cNvPr id="17" name="그림 16" descr="0002.png"/>
              <p:cNvPicPr>
                <a:picLocks noChangeAspect="1"/>
              </p:cNvPicPr>
              <p:nvPr userDrawn="1"/>
            </p:nvPicPr>
            <p:blipFill rotWithShape="1">
              <a:blip r:embed="rId7" cstate="print">
                <a:lum bright="70000" contrast="-70000"/>
              </a:blip>
              <a:srcRect l="32388" t="18508" r="34030" b="47778"/>
              <a:stretch/>
            </p:blipFill>
            <p:spPr>
              <a:xfrm>
                <a:off x="2961564" y="1269242"/>
                <a:ext cx="3070746" cy="2312093"/>
              </a:xfrm>
              <a:prstGeom prst="rect">
                <a:avLst/>
              </a:prstGeom>
            </p:spPr>
          </p:pic>
          <p:pic>
            <p:nvPicPr>
              <p:cNvPr id="18" name="그림 17" descr="0003.png"/>
              <p:cNvPicPr>
                <a:picLocks noChangeAspect="1"/>
              </p:cNvPicPr>
              <p:nvPr userDrawn="1"/>
            </p:nvPicPr>
            <p:blipFill rotWithShape="1">
              <a:blip r:embed="rId8" cstate="print">
                <a:lum bright="70000" contrast="-70000"/>
              </a:blip>
              <a:srcRect l="4328" t="22090" r="34179" b="46850"/>
              <a:stretch/>
            </p:blipFill>
            <p:spPr>
              <a:xfrm>
                <a:off x="395785" y="1514901"/>
                <a:ext cx="5622878" cy="2130124"/>
              </a:xfrm>
              <a:prstGeom prst="rect">
                <a:avLst/>
              </a:prstGeom>
            </p:spPr>
          </p:pic>
          <p:pic>
            <p:nvPicPr>
              <p:cNvPr id="19" name="그림 18" descr="0004.png"/>
              <p:cNvPicPr>
                <a:picLocks noChangeAspect="1"/>
              </p:cNvPicPr>
              <p:nvPr userDrawn="1"/>
            </p:nvPicPr>
            <p:blipFill>
              <a:blip r:embed="rId9" cstate="print">
                <a:lum bright="70000" contrast="-70000"/>
              </a:blip>
              <a:srcRect t="16318" r="55513" b="40550"/>
              <a:stretch>
                <a:fillRect/>
              </a:stretch>
            </p:blipFill>
            <p:spPr>
              <a:xfrm>
                <a:off x="0" y="1119116"/>
                <a:ext cx="4067944" cy="2957957"/>
              </a:xfrm>
              <a:prstGeom prst="rect">
                <a:avLst/>
              </a:prstGeom>
            </p:spPr>
          </p:pic>
          <p:pic>
            <p:nvPicPr>
              <p:cNvPr id="20" name="그림 19" descr="0005.png"/>
              <p:cNvPicPr>
                <a:picLocks noChangeAspect="1"/>
              </p:cNvPicPr>
              <p:nvPr userDrawn="1"/>
            </p:nvPicPr>
            <p:blipFill>
              <a:blip r:embed="rId10" cstate="print">
                <a:lum bright="70000" contrast="-70000"/>
              </a:blip>
              <a:srcRect l="30597" t="1194" r="29525" b="62600"/>
              <a:stretch>
                <a:fillRect/>
              </a:stretch>
            </p:blipFill>
            <p:spPr>
              <a:xfrm>
                <a:off x="2797791" y="81887"/>
                <a:ext cx="3646417" cy="2483018"/>
              </a:xfrm>
              <a:prstGeom prst="rect">
                <a:avLst/>
              </a:prstGeom>
            </p:spPr>
          </p:pic>
          <p:pic>
            <p:nvPicPr>
              <p:cNvPr id="21" name="그림 20" descr="0006.png"/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lum bright="70000" contrast="-70000"/>
              </a:blip>
              <a:srcRect t="48950" r="38975" b="50407"/>
              <a:stretch/>
            </p:blipFill>
            <p:spPr>
              <a:xfrm>
                <a:off x="-1" y="3356993"/>
                <a:ext cx="5580113" cy="44126"/>
              </a:xfrm>
              <a:prstGeom prst="rect">
                <a:avLst/>
              </a:prstGeom>
            </p:spPr>
          </p:pic>
          <p:pic>
            <p:nvPicPr>
              <p:cNvPr id="22" name="그림 21" descr="0007.png"/>
              <p:cNvPicPr>
                <a:picLocks noChangeAspect="1"/>
              </p:cNvPicPr>
              <p:nvPr userDrawn="1"/>
            </p:nvPicPr>
            <p:blipFill>
              <a:blip r:embed="rId12" cstate="print">
                <a:lum bright="70000" contrast="-70000"/>
              </a:blip>
              <a:srcRect t="41600" r="38188" b="46850"/>
              <a:stretch>
                <a:fillRect/>
              </a:stretch>
            </p:blipFill>
            <p:spPr>
              <a:xfrm>
                <a:off x="0" y="2891460"/>
                <a:ext cx="6210495" cy="908639"/>
              </a:xfrm>
              <a:prstGeom prst="rect">
                <a:avLst/>
              </a:prstGeom>
            </p:spPr>
          </p:pic>
        </p:grpSp>
      </p:grpSp>
      <p:sp>
        <p:nvSpPr>
          <p:cNvPr id="23" name="직사각형 2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457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Picture 1" descr="D:\03_작업장\프리젠테이션\20090331-테크노파크-박민수\img\경남테크노파크 로고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4882" y="165844"/>
            <a:ext cx="2007598" cy="385800"/>
          </a:xfrm>
          <a:prstGeom prst="rect">
            <a:avLst/>
          </a:prstGeom>
          <a:noFill/>
          <a:effectLst>
            <a:glow rad="101600">
              <a:sysClr val="window" lastClr="FFFFFF">
                <a:alpha val="60000"/>
              </a:sysClr>
            </a:glow>
          </a:effectLst>
        </p:spPr>
      </p:pic>
      <p:pic>
        <p:nvPicPr>
          <p:cNvPr id="7" name="그림 6" descr="0013.png"/>
          <p:cNvPicPr>
            <a:picLocks noChangeAspect="1"/>
          </p:cNvPicPr>
          <p:nvPr userDrawn="1"/>
        </p:nvPicPr>
        <p:blipFill>
          <a:blip r:embed="rId14" cstate="print"/>
          <a:srcRect l="9051" t="60500" r="31888"/>
          <a:stretch>
            <a:fillRect/>
          </a:stretch>
        </p:blipFill>
        <p:spPr>
          <a:xfrm>
            <a:off x="827584" y="4198064"/>
            <a:ext cx="5400600" cy="2708920"/>
          </a:xfrm>
          <a:prstGeom prst="rect">
            <a:avLst/>
          </a:prstGeom>
        </p:spPr>
      </p:pic>
      <p:pic>
        <p:nvPicPr>
          <p:cNvPr id="8" name="그림 7" descr="0014.png"/>
          <p:cNvPicPr>
            <a:picLocks noChangeAspect="1"/>
          </p:cNvPicPr>
          <p:nvPr userDrawn="1"/>
        </p:nvPicPr>
        <p:blipFill>
          <a:blip r:embed="rId15" cstate="print"/>
          <a:srcRect t="30050" r="60237"/>
          <a:stretch>
            <a:fillRect/>
          </a:stretch>
        </p:blipFill>
        <p:spPr>
          <a:xfrm>
            <a:off x="0" y="2060848"/>
            <a:ext cx="3635896" cy="4797152"/>
          </a:xfrm>
          <a:prstGeom prst="rect">
            <a:avLst/>
          </a:prstGeom>
        </p:spPr>
      </p:pic>
      <p:pic>
        <p:nvPicPr>
          <p:cNvPr id="9" name="그림 8" descr="0015.png"/>
          <p:cNvPicPr>
            <a:picLocks noChangeAspect="1"/>
          </p:cNvPicPr>
          <p:nvPr userDrawn="1"/>
        </p:nvPicPr>
        <p:blipFill>
          <a:blip r:embed="rId16" cstate="print"/>
          <a:srcRect l="5672" t="13930" r="34030" b="5672"/>
          <a:stretch>
            <a:fillRect/>
          </a:stretch>
        </p:blipFill>
        <p:spPr>
          <a:xfrm>
            <a:off x="-1692696" y="1844824"/>
            <a:ext cx="5513695" cy="551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784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6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56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232227"/>
            <a:ext cx="2133600" cy="365125"/>
          </a:xfrm>
        </p:spPr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5" name="그림 4" descr="0002.png"/>
          <p:cNvPicPr>
            <a:picLocks noChangeAspect="1"/>
          </p:cNvPicPr>
          <p:nvPr userDrawn="1"/>
        </p:nvPicPr>
        <p:blipFill rotWithShape="1">
          <a:blip r:embed="rId2" cstate="print"/>
          <a:srcRect b="38816"/>
          <a:stretch/>
        </p:blipFill>
        <p:spPr>
          <a:xfrm>
            <a:off x="0" y="0"/>
            <a:ext cx="9144002" cy="5621539"/>
          </a:xfrm>
          <a:prstGeom prst="rect">
            <a:avLst/>
          </a:prstGeom>
        </p:spPr>
      </p:pic>
      <p:pic>
        <p:nvPicPr>
          <p:cNvPr id="6" name="그림 5" descr="메인_잔디.png"/>
          <p:cNvPicPr>
            <a:picLocks noChangeAspect="1"/>
          </p:cNvPicPr>
          <p:nvPr userDrawn="1"/>
        </p:nvPicPr>
        <p:blipFill>
          <a:blip r:embed="rId3" cstate="print"/>
          <a:srcRect t="70833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pic>
        <p:nvPicPr>
          <p:cNvPr id="7" name="그림 6" descr="메인_나무.png"/>
          <p:cNvPicPr>
            <a:picLocks noChangeAspect="1"/>
          </p:cNvPicPr>
          <p:nvPr userDrawn="1"/>
        </p:nvPicPr>
        <p:blipFill>
          <a:blip r:embed="rId4" cstate="print"/>
          <a:srcRect l="82813" t="82292" r="3125" b="4166"/>
          <a:stretch>
            <a:fillRect/>
          </a:stretch>
        </p:blipFill>
        <p:spPr>
          <a:xfrm>
            <a:off x="7434953" y="5734956"/>
            <a:ext cx="1711524" cy="12361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74" b="100000" l="9639" r="89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91" y="4472534"/>
            <a:ext cx="780112" cy="119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1" l="599" r="100000">
                        <a14:foregroundMark x1="25150" y1="27473" x2="23952" y2="39011"/>
                        <a14:foregroundMark x1="28743" y1="26923" x2="29341" y2="34066"/>
                        <a14:foregroundMark x1="29341" y1="25275" x2="31138" y2="26374"/>
                        <a14:foregroundMark x1="32335" y1="30769" x2="32335" y2="30769"/>
                        <a14:foregroundMark x1="32934" y1="32418" x2="32934" y2="32418"/>
                        <a14:foregroundMark x1="25150" y1="25824" x2="25150" y2="25824"/>
                        <a14:foregroundMark x1="63473" y1="57692" x2="63473" y2="57692"/>
                        <a14:foregroundMark x1="59281" y1="63187" x2="59281" y2="63187"/>
                        <a14:foregroundMark x1="52695" y1="58242" x2="52695" y2="58242"/>
                        <a14:foregroundMark x1="47305" y1="55495" x2="59880" y2="56044"/>
                        <a14:foregroundMark x1="46707" y1="53846" x2="61677" y2="54945"/>
                        <a14:foregroundMark x1="62275" y1="60989" x2="62275" y2="60989"/>
                        <a14:backgroundMark x1="6587" y1="58791" x2="20359" y2="79670"/>
                        <a14:backgroundMark x1="47305" y1="86264" x2="50898" y2="93956"/>
                        <a14:backgroundMark x1="76048" y1="89011" x2="77844" y2="92857"/>
                        <a14:backgroundMark x1="83234" y1="75824" x2="83234" y2="75824"/>
                        <a14:backgroundMark x1="76647" y1="63736" x2="76647" y2="63736"/>
                        <a14:backgroundMark x1="42515" y1="73077" x2="42515" y2="73077"/>
                        <a14:backgroundMark x1="28743" y1="57143" x2="28743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81" y="4581129"/>
            <a:ext cx="1774751" cy="17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 userDrawn="1"/>
        </p:nvGrpSpPr>
        <p:grpSpPr>
          <a:xfrm>
            <a:off x="-36511" y="1966687"/>
            <a:ext cx="6444209" cy="4139440"/>
            <a:chOff x="-1" y="81887"/>
            <a:chExt cx="6444209" cy="3995185"/>
          </a:xfrm>
        </p:grpSpPr>
        <p:pic>
          <p:nvPicPr>
            <p:cNvPr id="11" name="그림 10" descr="0002.png"/>
            <p:cNvPicPr>
              <a:picLocks noChangeAspect="1"/>
            </p:cNvPicPr>
            <p:nvPr userDrawn="1"/>
          </p:nvPicPr>
          <p:blipFill rotWithShape="1">
            <a:blip r:embed="rId9" cstate="print"/>
            <a:srcRect l="32388" t="18508" r="34030" b="47778"/>
            <a:stretch/>
          </p:blipFill>
          <p:spPr>
            <a:xfrm>
              <a:off x="2961564" y="1269242"/>
              <a:ext cx="3070746" cy="2312093"/>
            </a:xfrm>
            <a:prstGeom prst="rect">
              <a:avLst/>
            </a:prstGeom>
          </p:spPr>
        </p:pic>
        <p:pic>
          <p:nvPicPr>
            <p:cNvPr id="12" name="그림 11" descr="0003.png"/>
            <p:cNvPicPr>
              <a:picLocks noChangeAspect="1"/>
            </p:cNvPicPr>
            <p:nvPr userDrawn="1"/>
          </p:nvPicPr>
          <p:blipFill rotWithShape="1">
            <a:blip r:embed="rId10" cstate="print"/>
            <a:srcRect l="4328" t="22090" r="34179" b="46850"/>
            <a:stretch/>
          </p:blipFill>
          <p:spPr>
            <a:xfrm>
              <a:off x="395785" y="1514901"/>
              <a:ext cx="5622878" cy="2130123"/>
            </a:xfrm>
            <a:prstGeom prst="rect">
              <a:avLst/>
            </a:prstGeom>
          </p:spPr>
        </p:pic>
        <p:pic>
          <p:nvPicPr>
            <p:cNvPr id="13" name="그림 12" descr="0004.png"/>
            <p:cNvPicPr>
              <a:picLocks noChangeAspect="1"/>
            </p:cNvPicPr>
            <p:nvPr userDrawn="1"/>
          </p:nvPicPr>
          <p:blipFill>
            <a:blip r:embed="rId11" cstate="print"/>
            <a:srcRect t="16318" r="55513" b="40550"/>
            <a:stretch>
              <a:fillRect/>
            </a:stretch>
          </p:blipFill>
          <p:spPr>
            <a:xfrm>
              <a:off x="0" y="1119116"/>
              <a:ext cx="4067944" cy="2957956"/>
            </a:xfrm>
            <a:prstGeom prst="rect">
              <a:avLst/>
            </a:prstGeom>
          </p:spPr>
        </p:pic>
        <p:pic>
          <p:nvPicPr>
            <p:cNvPr id="14" name="그림 13" descr="0005.png"/>
            <p:cNvPicPr>
              <a:picLocks noChangeAspect="1"/>
            </p:cNvPicPr>
            <p:nvPr userDrawn="1"/>
          </p:nvPicPr>
          <p:blipFill>
            <a:blip r:embed="rId12" cstate="print"/>
            <a:srcRect l="30597" t="1194" r="29525" b="62600"/>
            <a:stretch>
              <a:fillRect/>
            </a:stretch>
          </p:blipFill>
          <p:spPr>
            <a:xfrm>
              <a:off x="2797791" y="81887"/>
              <a:ext cx="3646417" cy="2483017"/>
            </a:xfrm>
            <a:prstGeom prst="rect">
              <a:avLst/>
            </a:prstGeom>
          </p:spPr>
        </p:pic>
        <p:pic>
          <p:nvPicPr>
            <p:cNvPr id="15" name="그림 14" descr="0006.png"/>
            <p:cNvPicPr>
              <a:picLocks noChangeAspect="1"/>
            </p:cNvPicPr>
            <p:nvPr userDrawn="1"/>
          </p:nvPicPr>
          <p:blipFill rotWithShape="1">
            <a:blip r:embed="rId13" cstate="print"/>
            <a:srcRect t="48950" r="38975" b="50407"/>
            <a:stretch/>
          </p:blipFill>
          <p:spPr>
            <a:xfrm>
              <a:off x="-1" y="3356992"/>
              <a:ext cx="5580113" cy="44126"/>
            </a:xfrm>
            <a:prstGeom prst="rect">
              <a:avLst/>
            </a:prstGeom>
          </p:spPr>
        </p:pic>
        <p:pic>
          <p:nvPicPr>
            <p:cNvPr id="16" name="그림 15" descr="0007.png"/>
            <p:cNvPicPr>
              <a:picLocks noChangeAspect="1"/>
            </p:cNvPicPr>
            <p:nvPr userDrawn="1"/>
          </p:nvPicPr>
          <p:blipFill>
            <a:blip r:embed="rId14" cstate="print"/>
            <a:srcRect t="41600" r="38188" b="46850"/>
            <a:stretch>
              <a:fillRect/>
            </a:stretch>
          </p:blipFill>
          <p:spPr>
            <a:xfrm>
              <a:off x="0" y="2891460"/>
              <a:ext cx="6210495" cy="908639"/>
            </a:xfrm>
            <a:prstGeom prst="rect">
              <a:avLst/>
            </a:prstGeom>
          </p:spPr>
        </p:pic>
      </p:grpSp>
      <p:pic>
        <p:nvPicPr>
          <p:cNvPr id="17" name="그림 16" descr="0014.png"/>
          <p:cNvPicPr>
            <a:picLocks noChangeAspect="1"/>
          </p:cNvPicPr>
          <p:nvPr userDrawn="1"/>
        </p:nvPicPr>
        <p:blipFill>
          <a:blip r:embed="rId15" cstate="print"/>
          <a:srcRect l="85437" b="88849"/>
          <a:stretch>
            <a:fillRect/>
          </a:stretch>
        </p:blipFill>
        <p:spPr>
          <a:xfrm>
            <a:off x="7812360" y="0"/>
            <a:ext cx="1331642" cy="764704"/>
          </a:xfrm>
          <a:prstGeom prst="rect">
            <a:avLst/>
          </a:prstGeom>
        </p:spPr>
      </p:pic>
      <p:pic>
        <p:nvPicPr>
          <p:cNvPr id="18" name="그림 17" descr="0014.png"/>
          <p:cNvPicPr>
            <a:picLocks noChangeAspect="1"/>
          </p:cNvPicPr>
          <p:nvPr userDrawn="1"/>
        </p:nvPicPr>
        <p:blipFill>
          <a:blip r:embed="rId15" cstate="print"/>
          <a:srcRect l="41194" t="7761" r="28060" b="74926"/>
          <a:stretch>
            <a:fillRect/>
          </a:stretch>
        </p:blipFill>
        <p:spPr>
          <a:xfrm>
            <a:off x="5292080" y="260648"/>
            <a:ext cx="2811439" cy="1187355"/>
          </a:xfrm>
          <a:prstGeom prst="rect">
            <a:avLst/>
          </a:prstGeom>
        </p:spPr>
      </p:pic>
      <p:pic>
        <p:nvPicPr>
          <p:cNvPr id="19" name="Picture 1" descr="D:\03_작업장\프리젠테이션\20090331-테크노파크-박민수\img\경남테크노파크 로고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36" y="5929330"/>
            <a:ext cx="3786214" cy="751316"/>
          </a:xfrm>
          <a:prstGeom prst="rect">
            <a:avLst/>
          </a:prstGeom>
          <a:noFill/>
          <a:effectLst>
            <a:glow rad="101600">
              <a:sysClr val="window" lastClr="FFFFFF">
                <a:alpha val="60000"/>
              </a:sysClr>
            </a:glow>
          </a:effectLst>
        </p:spPr>
      </p:pic>
    </p:spTree>
    <p:extLst>
      <p:ext uri="{BB962C8B-B14F-4D97-AF65-F5344CB8AC3E}">
        <p14:creationId xmlns:p14="http://schemas.microsoft.com/office/powerpoint/2010/main" val="8386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6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18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7DC4-12DF-422D-BBF6-C79A00356A7A}" type="datetimeFigureOut">
              <a:rPr lang="ko-KR" altLang="en-US" smtClean="0"/>
              <a:pPr/>
              <a:t>2016-06-01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C5D9-4DDC-4E4A-BA44-5F737A31B1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72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ntp.or.kr/main.d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itphoto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583">
            <a:off x="5798782" y="5922871"/>
            <a:ext cx="2773956" cy="6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500166" y="1785926"/>
            <a:ext cx="6093335" cy="1169551"/>
          </a:xfrm>
          <a:prstGeom prst="rect">
            <a:avLst/>
          </a:prstGeom>
          <a:solidFill>
            <a:schemeClr val="accent5">
              <a:lumMod val="40000"/>
              <a:lumOff val="60000"/>
              <a:alpha val="32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500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</a:rPr>
              <a:t>2016</a:t>
            </a:r>
            <a:r>
              <a:rPr kumimoji="0" lang="ko-KR" altLang="en-US" sz="3500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</a:rPr>
              <a:t>년 </a:t>
            </a:r>
            <a:r>
              <a:rPr lang="ko-KR" altLang="en-US" sz="3500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</a:rPr>
              <a:t>기업지원서비스사업 </a:t>
            </a:r>
            <a:endParaRPr lang="en-US" altLang="ko-KR" sz="3500" dirty="0" smtClean="0">
              <a:solidFill>
                <a:schemeClr val="tx2">
                  <a:lumMod val="75000"/>
                </a:schemeClr>
              </a:solidFill>
              <a:latin typeface="HY동녘M" pitchFamily="18" charset="-127"/>
              <a:ea typeface="HY동녘M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500" dirty="0" smtClean="0">
                <a:solidFill>
                  <a:schemeClr val="tx2">
                    <a:lumMod val="75000"/>
                  </a:schemeClr>
                </a:solidFill>
                <a:latin typeface="HY동녘M" pitchFamily="18" charset="-127"/>
                <a:ea typeface="HY동녘M" pitchFamily="18" charset="-127"/>
              </a:rPr>
              <a:t>온라인 등록 안내</a:t>
            </a:r>
            <a:endParaRPr kumimoji="0" lang="ko-KR" altLang="en-US" sz="3500" dirty="0">
              <a:solidFill>
                <a:schemeClr val="tx2">
                  <a:lumMod val="75000"/>
                </a:schemeClr>
              </a:solidFill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3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메인 화면 </a:t>
            </a:r>
            <a:r>
              <a:rPr lang="en-US" altLang="ko-KR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kern="0" dirty="0" err="1" smtClean="0">
                <a:latin typeface="HY헤드라인M" pitchFamily="18" charset="-127"/>
                <a:ea typeface="HY헤드라인M" pitchFamily="18" charset="-127"/>
              </a:rPr>
              <a:t>경남테크노파크</a:t>
            </a:r>
            <a:r>
              <a:rPr lang="en-US" altLang="ko-KR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Ⅰ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회원가입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35098784" descr="EMB000088500b4a"/>
          <p:cNvPicPr>
            <a:picLocks noChangeAspect="1" noChangeArrowheads="1"/>
          </p:cNvPicPr>
          <p:nvPr/>
        </p:nvPicPr>
        <p:blipFill rotWithShape="1">
          <a:blip r:embed="rId3"/>
          <a:srcRect l="13000" t="9978" r="14000" b="20534"/>
          <a:stretch/>
        </p:blipFill>
        <p:spPr bwMode="auto">
          <a:xfrm>
            <a:off x="755577" y="1195830"/>
            <a:ext cx="7485450" cy="4284412"/>
          </a:xfrm>
          <a:prstGeom prst="rect">
            <a:avLst/>
          </a:prstGeom>
          <a:noFill/>
        </p:spPr>
      </p:pic>
      <p:sp>
        <p:nvSpPr>
          <p:cNvPr id="82" name="타원 81"/>
          <p:cNvSpPr/>
          <p:nvPr/>
        </p:nvSpPr>
        <p:spPr>
          <a:xfrm>
            <a:off x="6156176" y="1196752"/>
            <a:ext cx="648072" cy="32040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43608" y="5661248"/>
            <a:ext cx="6984776" cy="8771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등록 전 반드시 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재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)</a:t>
            </a:r>
            <a:r>
              <a:rPr lang="ko-KR" altLang="en-US" sz="1400" kern="0" dirty="0" err="1">
                <a:latin typeface="HY동녘M" pitchFamily="18" charset="-127"/>
                <a:ea typeface="HY동녘M" pitchFamily="18" charset="-127"/>
              </a:rPr>
              <a:t>경남테크노파크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 홈페이지 접속 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(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  <a:hlinkClick r:id="rId4"/>
              </a:rPr>
              <a:t>http://www.gntp.or.kr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하여 </a:t>
            </a:r>
            <a:r>
              <a:rPr lang="ko-KR" altLang="en-US" sz="2000" kern="0" dirty="0" smtClean="0">
                <a:latin typeface="HY동녘M" pitchFamily="18" charset="-127"/>
                <a:ea typeface="HY동녘M" pitchFamily="18" charset="-127"/>
              </a:rPr>
              <a:t>회원 </a:t>
            </a:r>
            <a:r>
              <a:rPr lang="ko-KR" altLang="en-US" sz="2000" kern="0" dirty="0">
                <a:latin typeface="HY동녘M" pitchFamily="18" charset="-127"/>
                <a:ea typeface="HY동녘M" pitchFamily="18" charset="-127"/>
              </a:rPr>
              <a:t>가입 후 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지원 신청 할 것 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6133583" y="1517155"/>
            <a:ext cx="14401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회원 </a:t>
            </a:r>
            <a:r>
              <a:rPr lang="ko-KR" altLang="en-US" kern="0" dirty="0" err="1" smtClean="0">
                <a:latin typeface="HY헤드라인M" pitchFamily="18" charset="-127"/>
                <a:ea typeface="HY헤드라인M" pitchFamily="18" charset="-127"/>
              </a:rPr>
              <a:t>가입시</a:t>
            </a: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 화면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Ⅰ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회원가입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35098144" descr="EMB000088500b4b"/>
          <p:cNvPicPr>
            <a:picLocks noChangeAspect="1" noChangeArrowheads="1"/>
          </p:cNvPicPr>
          <p:nvPr/>
        </p:nvPicPr>
        <p:blipFill>
          <a:blip r:embed="rId3"/>
          <a:srcRect l="19844" t="7765" r="17121"/>
          <a:stretch>
            <a:fillRect/>
          </a:stretch>
        </p:blipFill>
        <p:spPr bwMode="auto">
          <a:xfrm>
            <a:off x="126466" y="1214422"/>
            <a:ext cx="4588410" cy="3822701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9" name="_x135099504" descr="EMB000088500b4c"/>
          <p:cNvPicPr>
            <a:picLocks noChangeAspect="1" noChangeArrowheads="1"/>
          </p:cNvPicPr>
          <p:nvPr/>
        </p:nvPicPr>
        <p:blipFill>
          <a:blip r:embed="rId4"/>
          <a:srcRect l="22179" t="5824" r="20622" b="6816"/>
          <a:stretch>
            <a:fillRect/>
          </a:stretch>
        </p:blipFill>
        <p:spPr bwMode="auto">
          <a:xfrm>
            <a:off x="4786314" y="1214422"/>
            <a:ext cx="4200554" cy="3857652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1043608" y="5661248"/>
            <a:ext cx="6984776" cy="7386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이용약관 동의 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가입여부 확인 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(</a:t>
            </a:r>
            <a:r>
              <a:rPr lang="ko-KR" altLang="en-US" sz="1400" u="sng" kern="0" dirty="0">
                <a:latin typeface="HY동녘M" pitchFamily="18" charset="-127"/>
                <a:ea typeface="HY동녘M" pitchFamily="18" charset="-127"/>
              </a:rPr>
              <a:t>사업자등록번호 중복조회</a:t>
            </a: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) 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후 기업정보 입력 등으로 회원가입 완료 후 재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로그인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1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온라인</a:t>
            </a:r>
            <a:r>
              <a:rPr lang="ko-KR" altLang="en-US" dirty="0" smtClean="0">
                <a:solidFill>
                  <a:sysClr val="windowText" lastClr="000000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접수 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1043608" y="5661248"/>
            <a:ext cx="6984776" cy="7771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 latinLnBrk="0">
              <a:lnSpc>
                <a:spcPct val="150000"/>
              </a:lnSpc>
              <a:spcBef>
                <a:spcPts val="300"/>
              </a:spcBef>
              <a:buFont typeface="+mj-lt"/>
              <a:buAutoNum type="arabicParenR"/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중앙 상단의 지원사업 내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지원사업 신청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</a:p>
          <a:p>
            <a:pPr marL="342900" indent="-342900" fontAlgn="auto" latinLnBrk="0">
              <a:lnSpc>
                <a:spcPct val="150000"/>
              </a:lnSpc>
              <a:spcBef>
                <a:spcPts val="300"/>
              </a:spcBef>
              <a:buFont typeface="+mj-lt"/>
              <a:buAutoNum type="arabicParenR"/>
              <a:defRPr/>
            </a:pP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[2016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년도 경남지역 기업지원서비스사업 수혜기업모집 공고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]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우측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err="1" smtClean="0">
                <a:latin typeface="HY동녘M" pitchFamily="18" charset="-127"/>
                <a:ea typeface="HY동녘M" pitchFamily="18" charset="-127"/>
              </a:rPr>
              <a:t>접수진행중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접속 방법</a:t>
            </a:r>
            <a:r>
              <a:rPr lang="en-US" altLang="ko-KR" kern="0" dirty="0" smtClean="0"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485" name="_x135098864" descr="EMB000088500b8c"/>
          <p:cNvPicPr>
            <a:picLocks noChangeAspect="1" noChangeArrowheads="1"/>
          </p:cNvPicPr>
          <p:nvPr/>
        </p:nvPicPr>
        <p:blipFill rotWithShape="1">
          <a:blip r:embed="rId3"/>
          <a:srcRect t="13158" r="12451" b="29497"/>
          <a:stretch/>
        </p:blipFill>
        <p:spPr bwMode="auto">
          <a:xfrm>
            <a:off x="1000100" y="1196752"/>
            <a:ext cx="6786610" cy="2672862"/>
          </a:xfrm>
          <a:prstGeom prst="rect">
            <a:avLst/>
          </a:prstGeom>
          <a:noFill/>
        </p:spPr>
      </p:pic>
      <p:sp>
        <p:nvSpPr>
          <p:cNvPr id="82" name="타원 81"/>
          <p:cNvSpPr/>
          <p:nvPr/>
        </p:nvSpPr>
        <p:spPr>
          <a:xfrm>
            <a:off x="4857752" y="2412282"/>
            <a:ext cx="571504" cy="28575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61917" r="12956" b="26476"/>
          <a:stretch/>
        </p:blipFill>
        <p:spPr bwMode="auto">
          <a:xfrm>
            <a:off x="889001" y="4306007"/>
            <a:ext cx="6813061" cy="9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 11"/>
          <p:cNvSpPr/>
          <p:nvPr/>
        </p:nvSpPr>
        <p:spPr>
          <a:xfrm>
            <a:off x="6765158" y="4558425"/>
            <a:ext cx="864096" cy="36004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4572000" y="3933056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 flipV="1">
            <a:off x="5409108" y="2698034"/>
            <a:ext cx="243013" cy="1549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V="1">
            <a:off x="6516216" y="4799528"/>
            <a:ext cx="248942" cy="118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캡처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575" r="1200" b="32431"/>
          <a:stretch/>
        </p:blipFill>
        <p:spPr bwMode="auto">
          <a:xfrm>
            <a:off x="980889" y="1215163"/>
            <a:ext cx="6866355" cy="27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온라인 접수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접속 방법</a:t>
            </a:r>
            <a:r>
              <a:rPr lang="en-US" altLang="ko-KR" kern="0" dirty="0" smtClean="0"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6765966" y="3611386"/>
            <a:ext cx="686354" cy="33113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43608" y="5661248"/>
            <a:ext cx="6984776" cy="7771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 latinLnBrk="0">
              <a:lnSpc>
                <a:spcPct val="150000"/>
              </a:lnSpc>
              <a:spcBef>
                <a:spcPts val="300"/>
              </a:spcBef>
              <a:buAutoNum type="arabicParenR" startAt="3"/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지원사업 신청 페이지 우측 상단의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사업신청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</a:p>
          <a:p>
            <a:pPr marL="342900" indent="-342900" fontAlgn="auto" latinLnBrk="0">
              <a:lnSpc>
                <a:spcPct val="150000"/>
              </a:lnSpc>
              <a:spcBef>
                <a:spcPts val="300"/>
              </a:spcBef>
              <a:buAutoNum type="arabicParenR" startAt="3"/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페이지 </a:t>
            </a:r>
            <a:r>
              <a:rPr lang="ko-KR" altLang="en-US" sz="1400" kern="0" dirty="0" err="1" smtClean="0">
                <a:latin typeface="HY동녘M" pitchFamily="18" charset="-127"/>
                <a:ea typeface="HY동녘M" pitchFamily="18" charset="-127"/>
              </a:rPr>
              <a:t>최하단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우측의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사업신청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2052" name="Picture 4" descr="C:\Users\user\Downloads\캡처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8" b="7871"/>
          <a:stretch/>
        </p:blipFill>
        <p:spPr bwMode="auto">
          <a:xfrm>
            <a:off x="980889" y="4293096"/>
            <a:ext cx="6866355" cy="11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타원 13"/>
          <p:cNvSpPr/>
          <p:nvPr/>
        </p:nvSpPr>
        <p:spPr>
          <a:xfrm>
            <a:off x="6948264" y="5144221"/>
            <a:ext cx="898980" cy="37301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572000" y="4077072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7380312" y="3944741"/>
            <a:ext cx="144016" cy="215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6765966" y="5455218"/>
            <a:ext cx="243072" cy="103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온라인 신청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95536" y="75541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신</a:t>
            </a:r>
            <a:r>
              <a:rPr lang="ko-KR" altLang="en-US" kern="0" dirty="0">
                <a:latin typeface="HY헤드라인M" pitchFamily="18" charset="-127"/>
                <a:ea typeface="HY헤드라인M" pitchFamily="18" charset="-127"/>
              </a:rPr>
              <a:t>청</a:t>
            </a: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방법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3915563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4716016" y="1268760"/>
            <a:ext cx="4248472" cy="22236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① 해당 입력정보 등을 모두 기입하신 후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확인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en-US" altLang="ko-KR" sz="1400" kern="0" dirty="0" smtClean="0">
              <a:latin typeface="HY동녘M" pitchFamily="18" charset="-127"/>
              <a:ea typeface="HY동녘M" pitchFamily="18" charset="-127"/>
            </a:endParaRPr>
          </a:p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  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버튼 클릭</a:t>
            </a:r>
            <a:endParaRPr lang="en-US" altLang="ko-KR" sz="1400" kern="0" dirty="0" smtClean="0">
              <a:latin typeface="HY동녘M" pitchFamily="18" charset="-127"/>
              <a:ea typeface="HY동녘M" pitchFamily="18" charset="-127"/>
            </a:endParaRPr>
          </a:p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  </a:t>
            </a:r>
            <a:r>
              <a:rPr lang="en-US" altLang="ko-KR" sz="1200" kern="0" dirty="0" smtClean="0">
                <a:latin typeface="HY동녘M" pitchFamily="18" charset="-127"/>
                <a:ea typeface="HY동녘M" pitchFamily="18" charset="-127"/>
              </a:rPr>
              <a:t>※ </a:t>
            </a:r>
            <a:r>
              <a:rPr lang="ko-KR" altLang="en-US" sz="1200" kern="0" dirty="0" smtClean="0">
                <a:latin typeface="HY동녘M" pitchFamily="18" charset="-127"/>
                <a:ea typeface="HY동녘M" pitchFamily="18" charset="-127"/>
              </a:rPr>
              <a:t>반드시 확인버튼을 눌러야 정보수정 됨</a:t>
            </a:r>
            <a:endParaRPr lang="en-US" altLang="ko-KR" sz="1200" kern="0" dirty="0" smtClean="0">
              <a:latin typeface="HY동녘M" pitchFamily="18" charset="-127"/>
              <a:ea typeface="HY동녘M" pitchFamily="18" charset="-127"/>
            </a:endParaRPr>
          </a:p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②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이전페이지 수정을 하고 싶을 때는 이전버튼 클릭</a:t>
            </a:r>
            <a:endParaRPr lang="en-US" altLang="ko-KR" sz="1400" kern="0" dirty="0" smtClean="0">
              <a:latin typeface="HY동녘M" pitchFamily="18" charset="-127"/>
              <a:ea typeface="HY동녘M" pitchFamily="18" charset="-127"/>
            </a:endParaRPr>
          </a:p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③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다음페이지로 가고 싶을 때는 다음 버튼 클릭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16016" y="3717032"/>
            <a:ext cx="4248472" cy="142346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작성 순서    </a:t>
            </a:r>
            <a:endParaRPr lang="en-US" altLang="ko-KR" sz="1400" kern="0" dirty="0" smtClean="0">
              <a:latin typeface="HY동녘M" pitchFamily="18" charset="-127"/>
              <a:ea typeface="HY동녘M" pitchFamily="18" charset="-127"/>
            </a:endParaRPr>
          </a:p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400" kern="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1)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일반현황 →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2)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주요생산품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 →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3)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직원현황 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→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4)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재무정보</a:t>
            </a:r>
            <a:r>
              <a:rPr lang="ko-KR" altLang="en-US" sz="1400" kern="0" dirty="0">
                <a:latin typeface="HY동녘M" pitchFamily="18" charset="-127"/>
                <a:ea typeface="HY동녘M" pitchFamily="18" charset="-127"/>
              </a:rPr>
              <a:t> →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5)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사업정보 및 사업신청 내역 순으로 작성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   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15" name="그림 14"/>
          <p:cNvPicPr/>
          <p:nvPr/>
        </p:nvPicPr>
        <p:blipFill rotWithShape="1">
          <a:blip r:embed="rId4"/>
          <a:srcRect t="-162" b="5691"/>
          <a:stretch/>
        </p:blipFill>
        <p:spPr bwMode="auto">
          <a:xfrm>
            <a:off x="467544" y="1423367"/>
            <a:ext cx="3816424" cy="524599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그림 17"/>
          <p:cNvPicPr/>
          <p:nvPr/>
        </p:nvPicPr>
        <p:blipFill>
          <a:blip r:embed="rId5"/>
          <a:stretch>
            <a:fillRect/>
          </a:stretch>
        </p:blipFill>
        <p:spPr>
          <a:xfrm>
            <a:off x="736104" y="1700808"/>
            <a:ext cx="3763888" cy="5124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68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온라인 신청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접수증 출력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273011"/>
            <a:ext cx="5040560" cy="503630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868144" y="1268760"/>
            <a:ext cx="3024336" cy="14311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기입이 완료 되었으면 마지막으로 </a:t>
            </a:r>
            <a:r>
              <a:rPr lang="ko-KR" altLang="en-US" sz="1600" kern="0" dirty="0" smtClean="0">
                <a:latin typeface="HY동녘M" pitchFamily="18" charset="-127"/>
                <a:ea typeface="HY동녘M" pitchFamily="18" charset="-127"/>
              </a:rPr>
              <a:t>접수증을 출력 한 후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지원신청서 및 제출서류와 함께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우편 접수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 또는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방문 접수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함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5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22275" y="59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457200" y="116632"/>
            <a:ext cx="800323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defRPr>
            </a:lvl1pPr>
          </a:lstStyle>
          <a:p>
            <a:r>
              <a:rPr lang="en-US" altLang="ko-KR" noProof="0" dirty="0" smtClean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rPr>
              <a:t>Ⅲ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참고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[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경남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TP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기업지원 매뉴얼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]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1800" dirty="0">
              <a:solidFill>
                <a:schemeClr val="bg1"/>
              </a:solidFill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544" y="773652"/>
            <a:ext cx="4941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 latinLnBrk="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kern="0" dirty="0" smtClean="0">
                <a:latin typeface="HY헤드라인M" pitchFamily="18" charset="-127"/>
                <a:ea typeface="HY헤드라인M" pitchFamily="18" charset="-127"/>
              </a:rPr>
              <a:t>GNTP </a:t>
            </a:r>
            <a:r>
              <a:rPr lang="ko-KR" altLang="en-US" kern="0" dirty="0" smtClean="0">
                <a:latin typeface="HY헤드라인M" pitchFamily="18" charset="-127"/>
                <a:ea typeface="HY헤드라인M" pitchFamily="18" charset="-127"/>
              </a:rPr>
              <a:t>사용설명서 </a:t>
            </a:r>
            <a:endParaRPr lang="ko-KR" altLang="en-US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28051" r="51365" b="4278"/>
          <a:stretch/>
        </p:blipFill>
        <p:spPr bwMode="auto">
          <a:xfrm>
            <a:off x="683568" y="1538099"/>
            <a:ext cx="4248472" cy="46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4176464" cy="5078313"/>
          </a:xfrm>
          <a:prstGeom prst="rect">
            <a:avLst/>
          </a:prstGeom>
          <a:noFill/>
          <a:ln>
            <a:solidFill>
              <a:schemeClr val="tx2">
                <a:lumMod val="75000"/>
                <a:alpha val="66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986464" y="1277552"/>
            <a:ext cx="4104456" cy="10618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온라인 등록 외에 세부기능에 대해서 더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알고 싶을 때는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“GNTP 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사용설명서 기업용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”</a:t>
            </a:r>
            <a:r>
              <a:rPr lang="ko-KR" altLang="en-US" sz="1400" kern="0" dirty="0" smtClean="0">
                <a:latin typeface="HY동녘M" pitchFamily="18" charset="-127"/>
                <a:ea typeface="HY동녘M" pitchFamily="18" charset="-127"/>
              </a:rPr>
              <a:t>을 추가로 다운로드 하여 살펴 보시기 바랍니다</a:t>
            </a:r>
            <a:r>
              <a:rPr lang="en-US" altLang="ko-KR" sz="1400" kern="0" dirty="0" smtClean="0">
                <a:latin typeface="HY동녘M" pitchFamily="18" charset="-127"/>
                <a:ea typeface="HY동녘M" pitchFamily="18" charset="-127"/>
              </a:rPr>
              <a:t>. </a:t>
            </a:r>
            <a:endParaRPr lang="ko-KR" altLang="en-US" sz="1400" kern="0" dirty="0">
              <a:latin typeface="HY동녘M" pitchFamily="18" charset="-127"/>
              <a:ea typeface="HY동녘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6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249</Words>
  <Application>Microsoft Office PowerPoint</Application>
  <PresentationFormat>화면 슬라이드 쇼(4:3)</PresentationFormat>
  <Paragraphs>61</Paragraphs>
  <Slides>8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user-a</dc:creator>
  <cp:lastModifiedBy>user</cp:lastModifiedBy>
  <cp:revision>211</cp:revision>
  <cp:lastPrinted>2014-09-25T08:53:57Z</cp:lastPrinted>
  <dcterms:created xsi:type="dcterms:W3CDTF">2014-09-17T11:09:16Z</dcterms:created>
  <dcterms:modified xsi:type="dcterms:W3CDTF">2016-06-01T13:55:27Z</dcterms:modified>
</cp:coreProperties>
</file>