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826" r:id="rId1"/>
  </p:sldMasterIdLst>
  <p:notesMasterIdLst>
    <p:notesMasterId r:id="rId40"/>
  </p:notesMasterIdLst>
  <p:handoutMasterIdLst>
    <p:handoutMasterId r:id="rId41"/>
  </p:handoutMasterIdLst>
  <p:sldIdLst>
    <p:sldId id="417" r:id="rId2"/>
    <p:sldId id="306" r:id="rId3"/>
    <p:sldId id="488" r:id="rId4"/>
    <p:sldId id="318" r:id="rId5"/>
    <p:sldId id="319" r:id="rId6"/>
    <p:sldId id="325" r:id="rId7"/>
    <p:sldId id="501" r:id="rId8"/>
    <p:sldId id="331" r:id="rId9"/>
    <p:sldId id="503" r:id="rId10"/>
    <p:sldId id="583" r:id="rId11"/>
    <p:sldId id="597" r:id="rId12"/>
    <p:sldId id="500" r:id="rId13"/>
    <p:sldId id="592" r:id="rId14"/>
    <p:sldId id="585" r:id="rId15"/>
    <p:sldId id="587" r:id="rId16"/>
    <p:sldId id="610" r:id="rId17"/>
    <p:sldId id="463" r:id="rId18"/>
    <p:sldId id="611" r:id="rId19"/>
    <p:sldId id="613" r:id="rId20"/>
    <p:sldId id="600" r:id="rId21"/>
    <p:sldId id="380" r:id="rId22"/>
    <p:sldId id="612" r:id="rId23"/>
    <p:sldId id="601" r:id="rId24"/>
    <p:sldId id="602" r:id="rId25"/>
    <p:sldId id="603" r:id="rId26"/>
    <p:sldId id="604" r:id="rId27"/>
    <p:sldId id="605" r:id="rId28"/>
    <p:sldId id="615" r:id="rId29"/>
    <p:sldId id="574" r:id="rId30"/>
    <p:sldId id="564" r:id="rId31"/>
    <p:sldId id="561" r:id="rId32"/>
    <p:sldId id="402" r:id="rId33"/>
    <p:sldId id="400" r:id="rId34"/>
    <p:sldId id="607" r:id="rId35"/>
    <p:sldId id="528" r:id="rId36"/>
    <p:sldId id="530" r:id="rId37"/>
    <p:sldId id="614" r:id="rId38"/>
    <p:sldId id="490" r:id="rId39"/>
  </p:sldIdLst>
  <p:sldSz cx="9144000" cy="6858000" type="screen4x3"/>
  <p:notesSz cx="6807200" cy="9939338"/>
  <p:defaultTextStyle>
    <a:defPPr>
      <a:defRPr lang="ko-KR"/>
    </a:defPPr>
    <a:lvl1pPr algn="l" rtl="0" fontAlgn="base" latinLnBrk="1">
      <a:lnSpc>
        <a:spcPct val="70000"/>
      </a:lnSpc>
      <a:spcBef>
        <a:spcPct val="0"/>
      </a:spcBef>
      <a:spcAft>
        <a:spcPct val="0"/>
      </a:spcAft>
      <a:defRPr kumimoji="1" kern="1200">
        <a:solidFill>
          <a:srgbClr val="0070C0"/>
        </a:solidFill>
        <a:latin typeface="HY헤드라인M" pitchFamily="18" charset="-127"/>
        <a:ea typeface="HY헤드라인M" pitchFamily="18" charset="-127"/>
        <a:cs typeface="+mn-cs"/>
      </a:defRPr>
    </a:lvl1pPr>
    <a:lvl2pPr marL="457200" algn="l" rtl="0" fontAlgn="base" latinLnBrk="1">
      <a:lnSpc>
        <a:spcPct val="70000"/>
      </a:lnSpc>
      <a:spcBef>
        <a:spcPct val="0"/>
      </a:spcBef>
      <a:spcAft>
        <a:spcPct val="0"/>
      </a:spcAft>
      <a:defRPr kumimoji="1" kern="1200">
        <a:solidFill>
          <a:srgbClr val="0070C0"/>
        </a:solidFill>
        <a:latin typeface="HY헤드라인M" pitchFamily="18" charset="-127"/>
        <a:ea typeface="HY헤드라인M" pitchFamily="18" charset="-127"/>
        <a:cs typeface="+mn-cs"/>
      </a:defRPr>
    </a:lvl2pPr>
    <a:lvl3pPr marL="914400" algn="l" rtl="0" fontAlgn="base" latinLnBrk="1">
      <a:lnSpc>
        <a:spcPct val="70000"/>
      </a:lnSpc>
      <a:spcBef>
        <a:spcPct val="0"/>
      </a:spcBef>
      <a:spcAft>
        <a:spcPct val="0"/>
      </a:spcAft>
      <a:defRPr kumimoji="1" kern="1200">
        <a:solidFill>
          <a:srgbClr val="0070C0"/>
        </a:solidFill>
        <a:latin typeface="HY헤드라인M" pitchFamily="18" charset="-127"/>
        <a:ea typeface="HY헤드라인M" pitchFamily="18" charset="-127"/>
        <a:cs typeface="+mn-cs"/>
      </a:defRPr>
    </a:lvl3pPr>
    <a:lvl4pPr marL="1371600" algn="l" rtl="0" fontAlgn="base" latinLnBrk="1">
      <a:lnSpc>
        <a:spcPct val="70000"/>
      </a:lnSpc>
      <a:spcBef>
        <a:spcPct val="0"/>
      </a:spcBef>
      <a:spcAft>
        <a:spcPct val="0"/>
      </a:spcAft>
      <a:defRPr kumimoji="1" kern="1200">
        <a:solidFill>
          <a:srgbClr val="0070C0"/>
        </a:solidFill>
        <a:latin typeface="HY헤드라인M" pitchFamily="18" charset="-127"/>
        <a:ea typeface="HY헤드라인M" pitchFamily="18" charset="-127"/>
        <a:cs typeface="+mn-cs"/>
      </a:defRPr>
    </a:lvl4pPr>
    <a:lvl5pPr marL="1828800" algn="l" rtl="0" fontAlgn="base" latinLnBrk="1">
      <a:lnSpc>
        <a:spcPct val="70000"/>
      </a:lnSpc>
      <a:spcBef>
        <a:spcPct val="0"/>
      </a:spcBef>
      <a:spcAft>
        <a:spcPct val="0"/>
      </a:spcAft>
      <a:defRPr kumimoji="1" kern="1200">
        <a:solidFill>
          <a:srgbClr val="0070C0"/>
        </a:solidFill>
        <a:latin typeface="HY헤드라인M" pitchFamily="18" charset="-127"/>
        <a:ea typeface="HY헤드라인M" pitchFamily="18" charset="-127"/>
        <a:cs typeface="+mn-cs"/>
      </a:defRPr>
    </a:lvl5pPr>
    <a:lvl6pPr marL="2286000" algn="l" defTabSz="914400" rtl="0" eaLnBrk="1" latinLnBrk="1" hangingPunct="1">
      <a:defRPr kumimoji="1" kern="1200">
        <a:solidFill>
          <a:srgbClr val="0070C0"/>
        </a:solidFill>
        <a:latin typeface="HY헤드라인M" pitchFamily="18" charset="-127"/>
        <a:ea typeface="HY헤드라인M" pitchFamily="18" charset="-127"/>
        <a:cs typeface="+mn-cs"/>
      </a:defRPr>
    </a:lvl6pPr>
    <a:lvl7pPr marL="2743200" algn="l" defTabSz="914400" rtl="0" eaLnBrk="1" latinLnBrk="1" hangingPunct="1">
      <a:defRPr kumimoji="1" kern="1200">
        <a:solidFill>
          <a:srgbClr val="0070C0"/>
        </a:solidFill>
        <a:latin typeface="HY헤드라인M" pitchFamily="18" charset="-127"/>
        <a:ea typeface="HY헤드라인M" pitchFamily="18" charset="-127"/>
        <a:cs typeface="+mn-cs"/>
      </a:defRPr>
    </a:lvl7pPr>
    <a:lvl8pPr marL="3200400" algn="l" defTabSz="914400" rtl="0" eaLnBrk="1" latinLnBrk="1" hangingPunct="1">
      <a:defRPr kumimoji="1" kern="1200">
        <a:solidFill>
          <a:srgbClr val="0070C0"/>
        </a:solidFill>
        <a:latin typeface="HY헤드라인M" pitchFamily="18" charset="-127"/>
        <a:ea typeface="HY헤드라인M" pitchFamily="18" charset="-127"/>
        <a:cs typeface="+mn-cs"/>
      </a:defRPr>
    </a:lvl8pPr>
    <a:lvl9pPr marL="3657600" algn="l" defTabSz="914400" rtl="0" eaLnBrk="1" latinLnBrk="1" hangingPunct="1">
      <a:defRPr kumimoji="1" kern="1200">
        <a:solidFill>
          <a:srgbClr val="0070C0"/>
        </a:solidFill>
        <a:latin typeface="HY헤드라인M" pitchFamily="18" charset="-127"/>
        <a:ea typeface="HY헤드라인M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FF00"/>
    <a:srgbClr val="CC00CC"/>
    <a:srgbClr val="FF0066"/>
    <a:srgbClr val="0000CC"/>
    <a:srgbClr val="FFFFCC"/>
    <a:srgbClr val="FF7C80"/>
    <a:srgbClr val="99CC00"/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929F9F4-4A8F-4326-A1B4-22849713DDAB}" styleName="어두운 스타일 1 - 강조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8681" autoAdjust="0"/>
    <p:restoredTop sz="96445" autoAdjust="0"/>
  </p:normalViewPr>
  <p:slideViewPr>
    <p:cSldViewPr>
      <p:cViewPr>
        <p:scale>
          <a:sx n="100" d="100"/>
          <a:sy n="100" d="100"/>
        </p:scale>
        <p:origin x="-1224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1788" y="-114"/>
      </p:cViewPr>
      <p:guideLst>
        <p:guide orient="horz" pos="3132"/>
        <p:guide pos="214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14" tIns="45755" rIns="91514" bIns="45755" numCol="1" anchor="t" anchorCtr="0" compatLnSpc="1">
            <a:prstTxWarp prst="textNoShape">
              <a:avLst/>
            </a:prstTxWarp>
          </a:bodyPr>
          <a:lstStyle>
            <a:lvl1pPr algn="l" defTabSz="883531" latinLnBrk="1">
              <a:lnSpc>
                <a:spcPct val="150000"/>
              </a:lnSpc>
              <a:buClr>
                <a:srgbClr val="2B4751"/>
              </a:buClr>
              <a:buFont typeface="Wingdings" pitchFamily="2" charset="2"/>
              <a:buNone/>
              <a:defRPr sz="1200" b="1">
                <a:solidFill>
                  <a:srgbClr val="2B475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14" tIns="45755" rIns="91514" bIns="45755" numCol="1" anchor="t" anchorCtr="0" compatLnSpc="1">
            <a:prstTxWarp prst="textNoShape">
              <a:avLst/>
            </a:prstTxWarp>
          </a:bodyPr>
          <a:lstStyle>
            <a:lvl1pPr algn="r" defTabSz="883531" latinLnBrk="1">
              <a:lnSpc>
                <a:spcPct val="150000"/>
              </a:lnSpc>
              <a:buClr>
                <a:srgbClr val="2B4751"/>
              </a:buClr>
              <a:buFont typeface="Wingdings" pitchFamily="2" charset="2"/>
              <a:buNone/>
              <a:defRPr sz="1200" b="1">
                <a:solidFill>
                  <a:srgbClr val="2B475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14" tIns="45755" rIns="91514" bIns="45755" numCol="1" anchor="b" anchorCtr="0" compatLnSpc="1">
            <a:prstTxWarp prst="textNoShape">
              <a:avLst/>
            </a:prstTxWarp>
          </a:bodyPr>
          <a:lstStyle>
            <a:lvl1pPr algn="l" defTabSz="883531" latinLnBrk="1">
              <a:lnSpc>
                <a:spcPct val="150000"/>
              </a:lnSpc>
              <a:buClr>
                <a:srgbClr val="2B4751"/>
              </a:buClr>
              <a:buFont typeface="Wingdings" pitchFamily="2" charset="2"/>
              <a:buNone/>
              <a:defRPr sz="1200" b="1">
                <a:solidFill>
                  <a:srgbClr val="2B475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14" tIns="45755" rIns="91514" bIns="45755" numCol="1" anchor="b" anchorCtr="0" compatLnSpc="1">
            <a:prstTxWarp prst="textNoShape">
              <a:avLst/>
            </a:prstTxWarp>
          </a:bodyPr>
          <a:lstStyle>
            <a:lvl1pPr algn="r" defTabSz="883531" latinLnBrk="1">
              <a:lnSpc>
                <a:spcPct val="150000"/>
              </a:lnSpc>
              <a:buClr>
                <a:srgbClr val="2B4751"/>
              </a:buClr>
              <a:buFont typeface="Wingdings" pitchFamily="2" charset="2"/>
              <a:buNone/>
              <a:defRPr sz="1200" b="1">
                <a:solidFill>
                  <a:srgbClr val="2B475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9D04167-200A-4234-B2DF-92C1300AA8D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79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08" tIns="46605" rIns="93208" bIns="46605" numCol="1" anchor="t" anchorCtr="0" compatLnSpc="1">
            <a:prstTxWarp prst="textNoShape">
              <a:avLst/>
            </a:prstTxWarp>
          </a:bodyPr>
          <a:lstStyle>
            <a:lvl1pPr algn="l" defTabSz="932703" latinLnBrk="1">
              <a:lnSpc>
                <a:spcPct val="100000"/>
              </a:lnSpc>
              <a:defRPr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79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08" tIns="46605" rIns="93208" bIns="46605" numCol="1" anchor="t" anchorCtr="0" compatLnSpc="1">
            <a:prstTxWarp prst="textNoShape">
              <a:avLst/>
            </a:prstTxWarp>
          </a:bodyPr>
          <a:lstStyle>
            <a:lvl1pPr algn="r" defTabSz="932703" latinLnBrk="1">
              <a:lnSpc>
                <a:spcPct val="100000"/>
              </a:lnSpc>
              <a:defRPr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887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9638"/>
            <a:ext cx="5445125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08" tIns="46605" rIns="93208" bIns="466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259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798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08" tIns="46605" rIns="93208" bIns="46605" numCol="1" anchor="b" anchorCtr="0" compatLnSpc="1">
            <a:prstTxWarp prst="textNoShape">
              <a:avLst/>
            </a:prstTxWarp>
          </a:bodyPr>
          <a:lstStyle>
            <a:lvl1pPr algn="l" defTabSz="932703" latinLnBrk="1">
              <a:lnSpc>
                <a:spcPct val="100000"/>
              </a:lnSpc>
              <a:defRPr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59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0863"/>
            <a:ext cx="294798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08" tIns="46605" rIns="93208" bIns="46605" numCol="1" anchor="b" anchorCtr="0" compatLnSpc="1">
            <a:prstTxWarp prst="textNoShape">
              <a:avLst/>
            </a:prstTxWarp>
          </a:bodyPr>
          <a:lstStyle>
            <a:lvl1pPr algn="r" defTabSz="932703" latinLnBrk="1">
              <a:lnSpc>
                <a:spcPct val="100000"/>
              </a:lnSpc>
              <a:defRPr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3C34125-7309-43AD-839F-5CA074D3D47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62000"/>
            <a:ext cx="4967287" cy="3724275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9638" y="4714875"/>
            <a:ext cx="5014912" cy="4487863"/>
          </a:xfrm>
          <a:noFill/>
          <a:ln/>
        </p:spPr>
        <p:txBody>
          <a:bodyPr/>
          <a:lstStyle/>
          <a:p>
            <a:pPr eaLnBrk="1" hangingPunct="1"/>
            <a:endParaRPr lang="ko-KR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-com.co.kr/online/ppt_gallery_1.htm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bl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0"/>
            <a:ext cx="916305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908050"/>
            <a:ext cx="9144000" cy="144463"/>
          </a:xfrm>
          <a:prstGeom prst="rect">
            <a:avLst/>
          </a:prstGeom>
          <a:solidFill>
            <a:srgbClr val="5A66DA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  <a:defRPr/>
            </a:pPr>
            <a:endParaRPr lang="ko-KR" altLang="en-US" sz="1100">
              <a:solidFill>
                <a:srgbClr val="00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052513"/>
            <a:ext cx="9153525" cy="73025"/>
          </a:xfrm>
          <a:prstGeom prst="rect">
            <a:avLst/>
          </a:prstGeom>
          <a:solidFill>
            <a:srgbClr val="939BE7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  <a:defRPr/>
            </a:pPr>
            <a:endParaRPr lang="ko-KR" altLang="en-US" sz="1100">
              <a:solidFill>
                <a:srgbClr val="00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1125538"/>
            <a:ext cx="9144000" cy="5399087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  <a:defRPr/>
            </a:pPr>
            <a:endParaRPr lang="ko-KR" altLang="en-US" sz="1100">
              <a:solidFill>
                <a:srgbClr val="00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 flipV="1">
            <a:off x="0" y="692150"/>
            <a:ext cx="9144000" cy="215900"/>
          </a:xfrm>
          <a:prstGeom prst="rect">
            <a:avLst/>
          </a:prstGeom>
          <a:gradFill rotWithShape="1">
            <a:gsLst>
              <a:gs pos="0">
                <a:srgbClr val="000000">
                  <a:alpha val="39999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  <a:defRPr/>
            </a:pPr>
            <a:endParaRPr lang="ko-KR" altLang="en-US" sz="1100">
              <a:solidFill>
                <a:srgbClr val="00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 flipV="1">
            <a:off x="0" y="908050"/>
            <a:ext cx="9144000" cy="144463"/>
          </a:xfrm>
          <a:prstGeom prst="rect">
            <a:avLst/>
          </a:prstGeom>
          <a:gradFill rotWithShape="1">
            <a:gsLst>
              <a:gs pos="0">
                <a:srgbClr val="000000">
                  <a:alpha val="20000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  <a:defRPr/>
            </a:pPr>
            <a:endParaRPr lang="ko-KR" altLang="en-US" sz="1100">
              <a:solidFill>
                <a:srgbClr val="00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 flipV="1">
            <a:off x="-36513" y="1052513"/>
            <a:ext cx="9144001" cy="73025"/>
          </a:xfrm>
          <a:prstGeom prst="rect">
            <a:avLst/>
          </a:prstGeom>
          <a:gradFill rotWithShape="1">
            <a:gsLst>
              <a:gs pos="0">
                <a:srgbClr val="000000">
                  <a:alpha val="20000"/>
                </a:srgbClr>
              </a:gs>
              <a:gs pos="100000">
                <a:srgbClr val="000000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pPr>
              <a:lnSpc>
                <a:spcPct val="100000"/>
              </a:lnSpc>
              <a:defRPr/>
            </a:pPr>
            <a:endParaRPr lang="ko-KR" altLang="en-US" sz="1100">
              <a:solidFill>
                <a:srgbClr val="00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 flipV="1">
            <a:off x="0" y="6381750"/>
            <a:ext cx="9153525" cy="152400"/>
          </a:xfrm>
          <a:prstGeom prst="rect">
            <a:avLst/>
          </a:prstGeom>
          <a:gradFill rotWithShape="1">
            <a:gsLst>
              <a:gs pos="0">
                <a:srgbClr val="000000">
                  <a:alpha val="39999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  <a:defRPr/>
            </a:pPr>
            <a:endParaRPr lang="ko-KR" altLang="en-US" sz="1100">
              <a:solidFill>
                <a:srgbClr val="00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Rectangle 11">
            <a:hlinkClick r:id="rId3"/>
          </p:cNvPr>
          <p:cNvSpPr>
            <a:spLocks noChangeArrowheads="1"/>
          </p:cNvSpPr>
          <p:nvPr/>
        </p:nvSpPr>
        <p:spPr bwMode="auto">
          <a:xfrm>
            <a:off x="7458075" y="6451600"/>
            <a:ext cx="16764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100000"/>
              </a:lnSpc>
              <a:defRPr/>
            </a:pPr>
            <a:r>
              <a:rPr lang="en-US" altLang="ko-KR" sz="1200" b="1">
                <a:solidFill>
                  <a:srgbClr val="B2B2B2"/>
                </a:solidFill>
                <a:latin typeface="Times New Roman" pitchFamily="18" charset="0"/>
                <a:ea typeface="HY견고딕" pitchFamily="18" charset="-127"/>
              </a:rPr>
              <a:t>www.art-com.co.kr</a:t>
            </a:r>
          </a:p>
        </p:txBody>
      </p:sp>
      <p:sp>
        <p:nvSpPr>
          <p:cNvPr id="11" name="Text Box 12">
            <a:hlinkClick r:id="rId3"/>
          </p:cNvPr>
          <p:cNvSpPr txBox="1">
            <a:spLocks noChangeArrowheads="1"/>
          </p:cNvSpPr>
          <p:nvPr/>
        </p:nvSpPr>
        <p:spPr bwMode="auto">
          <a:xfrm>
            <a:off x="85725" y="6503988"/>
            <a:ext cx="21939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altLang="ko-KR" sz="700">
                <a:solidFill>
                  <a:srgbClr val="B2B2B2"/>
                </a:solidFill>
                <a:latin typeface="HY견고딕" pitchFamily="18" charset="-127"/>
                <a:ea typeface="HY견고딕" pitchFamily="18" charset="-127"/>
              </a:rPr>
              <a:t>Copyright </a:t>
            </a:r>
            <a:r>
              <a:rPr lang="en-US" altLang="ko-KR" sz="700">
                <a:solidFill>
                  <a:srgbClr val="B2B2B2"/>
                </a:solidFill>
                <a:latin typeface="Times New Roman"/>
                <a:ea typeface="HY견고딕" pitchFamily="18" charset="-127"/>
              </a:rPr>
              <a:t>©</a:t>
            </a:r>
            <a:r>
              <a:rPr lang="en-US" altLang="ko-KR" sz="700">
                <a:solidFill>
                  <a:srgbClr val="B2B2B2"/>
                </a:solidFill>
                <a:latin typeface="HY견고딕" pitchFamily="18" charset="-127"/>
                <a:ea typeface="HY견고딕" pitchFamily="18" charset="-127"/>
              </a:rPr>
              <a:t> by ARTCOM PT  All rights reserved.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0" y="6557963"/>
            <a:ext cx="2786063" cy="274637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sz="1200">
                <a:solidFill>
                  <a:schemeClr val="bg1"/>
                </a:solidFill>
              </a:rPr>
              <a:t>지역산업기술개발사업</a:t>
            </a:r>
            <a:r>
              <a:rPr lang="en-US" altLang="ko-KR" sz="1200">
                <a:solidFill>
                  <a:schemeClr val="bg1"/>
                </a:solidFill>
              </a:rPr>
              <a:t> </a:t>
            </a:r>
            <a:r>
              <a:rPr lang="ko-KR" altLang="en-US" sz="1200">
                <a:solidFill>
                  <a:schemeClr val="bg1"/>
                </a:solidFill>
              </a:rPr>
              <a:t> 지원안내 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643688" y="6548438"/>
            <a:ext cx="2500312" cy="366712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ko-KR" altLang="en-US" sz="1400" dirty="0">
                <a:solidFill>
                  <a:schemeClr val="bg1"/>
                </a:solidFill>
              </a:rPr>
              <a:t>경상남도</a:t>
            </a:r>
            <a:r>
              <a:rPr lang="en-US" altLang="ko-KR" sz="1400" dirty="0">
                <a:solidFill>
                  <a:schemeClr val="bg1"/>
                </a:solidFill>
              </a:rPr>
              <a:t>· </a:t>
            </a:r>
            <a:r>
              <a:rPr lang="ko-KR" altLang="en-US" sz="1400" dirty="0" err="1">
                <a:solidFill>
                  <a:schemeClr val="bg1"/>
                </a:solidFill>
              </a:rPr>
              <a:t>경남테크노파크</a:t>
            </a:r>
            <a:r>
              <a:rPr lang="ko-KR" altLang="en-US" dirty="0"/>
              <a:t> 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4286250" y="6500813"/>
            <a:ext cx="10001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100000"/>
              </a:lnSpc>
              <a:defRPr/>
            </a:pPr>
            <a:r>
              <a:rPr lang="en-US" altLang="ko-KR" sz="1400" b="1">
                <a:solidFill>
                  <a:schemeClr val="bg1"/>
                </a:solidFill>
              </a:rPr>
              <a:t>- </a:t>
            </a:r>
            <a:fld id="{BA1D002D-2F93-4524-A573-4216F4C2CE6F}" type="slidenum">
              <a:rPr lang="en-US" altLang="ko-KR" sz="1400" b="1">
                <a:solidFill>
                  <a:schemeClr val="bg1"/>
                </a:solidFill>
              </a:rPr>
              <a:pPr algn="ctr">
                <a:lnSpc>
                  <a:spcPct val="100000"/>
                </a:lnSpc>
                <a:defRPr/>
              </a:pPr>
              <a:t>‹#›</a:t>
            </a:fld>
            <a:r>
              <a:rPr lang="en-US" altLang="ko-KR" sz="1400" b="1">
                <a:solidFill>
                  <a:schemeClr val="bg1"/>
                </a:solidFill>
              </a:rPr>
              <a:t> -</a:t>
            </a:r>
          </a:p>
        </p:txBody>
      </p:sp>
      <p:pic>
        <p:nvPicPr>
          <p:cNvPr id="15" name="Picture 18" descr="CI-세로조합(높이300)"/>
          <p:cNvPicPr>
            <a:picLocks noChangeAspect="1" noChangeArrowheads="1"/>
          </p:cNvPicPr>
          <p:nvPr userDrawn="1"/>
        </p:nvPicPr>
        <p:blipFill>
          <a:blip r:embed="rId4" cstate="print"/>
          <a:srcRect b="30678"/>
          <a:stretch>
            <a:fillRect/>
          </a:stretch>
        </p:blipFill>
        <p:spPr bwMode="auto">
          <a:xfrm>
            <a:off x="7740650" y="127000"/>
            <a:ext cx="10080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9"/>
          <p:cNvSpPr txBox="1">
            <a:spLocks noChangeArrowheads="1"/>
          </p:cNvSpPr>
          <p:nvPr userDrawn="1"/>
        </p:nvSpPr>
        <p:spPr bwMode="auto">
          <a:xfrm>
            <a:off x="7683500" y="606425"/>
            <a:ext cx="1073150" cy="2444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762000">
              <a:lnSpc>
                <a:spcPct val="100000"/>
              </a:lnSpc>
              <a:defRPr/>
            </a:pPr>
            <a:r>
              <a:rPr lang="ko-KR" altLang="en-US" sz="1000">
                <a:solidFill>
                  <a:schemeClr val="tx2"/>
                </a:solidFill>
                <a:latin typeface="휴먼둥근헤드라인" pitchFamily="18" charset="-127"/>
                <a:ea typeface="휴먼둥근헤드라인" pitchFamily="18" charset="-127"/>
              </a:rPr>
              <a:t>경남테크노파크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867" r:id="rId1"/>
  </p:sldLayoutIdLst>
  <p:hf hdr="0" ftr="0" dt="0"/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pitchFamily="34" charset="0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pitchFamily="34" charset="0"/>
          <a:ea typeface="굴림" pitchFamily="50" charset="-127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pitchFamily="34" charset="0"/>
          <a:ea typeface="굴림" pitchFamily="50" charset="-127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pitchFamily="34" charset="0"/>
          <a:ea typeface="굴림" pitchFamily="50" charset="-127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pitchFamily="34" charset="0"/>
          <a:ea typeface="굴림" pitchFamily="50" charset="-127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£"/>
        <a:defRPr kumimoji="1" sz="2400">
          <a:solidFill>
            <a:schemeClr val="tx1"/>
          </a:solidFill>
          <a:latin typeface="Arial" pitchFamily="34" charset="0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Arial" pitchFamily="34" charset="0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£"/>
        <a:defRPr kumimoji="1" sz="2000">
          <a:solidFill>
            <a:schemeClr val="tx1"/>
          </a:solidFill>
          <a:latin typeface="Arial" pitchFamily="34" charset="0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 sz="2000">
          <a:solidFill>
            <a:schemeClr val="tx1"/>
          </a:solidFill>
          <a:latin typeface="Arial" pitchFamily="34" charset="0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7" descr="표지임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700" y="-17439"/>
            <a:ext cx="9170988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6516688" y="2708275"/>
            <a:ext cx="2379662" cy="2349500"/>
            <a:chOff x="4150" y="0"/>
            <a:chExt cx="1499" cy="1480"/>
          </a:xfrm>
        </p:grpSpPr>
        <p:pic>
          <p:nvPicPr>
            <p:cNvPr id="2056" name="Picture 21" descr="별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4150" y="0"/>
              <a:ext cx="544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7" name="Picture 22" descr="별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4659" y="310"/>
              <a:ext cx="398" cy="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8" name="Picture 23" descr="별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5388" y="451"/>
              <a:ext cx="261" cy="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9" name="Picture 24" descr="별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4706" y="1219"/>
              <a:ext cx="261" cy="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직사각형 9"/>
          <p:cNvSpPr/>
          <p:nvPr/>
        </p:nvSpPr>
        <p:spPr bwMode="auto">
          <a:xfrm>
            <a:off x="248482" y="427191"/>
            <a:ext cx="8609798" cy="2215991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altLang="ko-KR" sz="4600" b="1" spc="150" dirty="0" smtClean="0">
                <a:ln w="11430"/>
                <a:solidFill>
                  <a:prstClr val="white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2011</a:t>
            </a:r>
            <a:r>
              <a:rPr lang="ko-KR" altLang="en-US" sz="4600" b="1" spc="150" smtClean="0">
                <a:ln w="11430"/>
                <a:solidFill>
                  <a:prstClr val="white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년도 </a:t>
            </a:r>
            <a:r>
              <a:rPr lang="en-US" altLang="ko-KR" sz="4600" b="1" spc="150" smtClean="0">
                <a:ln w="11430"/>
                <a:solidFill>
                  <a:prstClr val="white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</a:t>
            </a:r>
            <a:r>
              <a:rPr lang="ko-KR" altLang="en-US" sz="4600" b="1" spc="150" smtClean="0">
                <a:ln w="11430"/>
                <a:solidFill>
                  <a:prstClr val="white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차</a:t>
            </a:r>
            <a:endParaRPr lang="en-US" altLang="ko-KR" sz="4600" b="1" spc="150" dirty="0">
              <a:ln w="11430"/>
              <a:solidFill>
                <a:prstClr val="white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>
              <a:lnSpc>
                <a:spcPct val="100000"/>
              </a:lnSpc>
              <a:defRPr/>
            </a:pPr>
            <a:r>
              <a:rPr lang="ko-KR" altLang="en-US" sz="4600" b="1" spc="150" dirty="0">
                <a:ln w="11430"/>
                <a:solidFill>
                  <a:prstClr val="white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지역기반육성시술개발사업</a:t>
            </a:r>
            <a:endParaRPr lang="en-US" altLang="ko-KR" sz="4600" b="1" spc="150" dirty="0">
              <a:ln w="11430"/>
              <a:solidFill>
                <a:prstClr val="white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>
              <a:lnSpc>
                <a:spcPct val="100000"/>
              </a:lnSpc>
              <a:defRPr/>
            </a:pPr>
            <a:r>
              <a:rPr lang="ko-KR" altLang="en-US" sz="4600" b="1" spc="150" dirty="0">
                <a:ln w="11430"/>
                <a:solidFill>
                  <a:prstClr val="white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사업 설명회</a:t>
            </a:r>
            <a:endParaRPr lang="en-US" altLang="ko-KR" sz="4600" b="1" spc="150" dirty="0">
              <a:ln w="11430"/>
              <a:solidFill>
                <a:prstClr val="white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539552" y="404664"/>
            <a:ext cx="8136903" cy="228601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anchor="ctr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endParaRPr lang="en-US" altLang="ko-KR" sz="4600" b="1" spc="150" dirty="0">
              <a:ln w="11430"/>
              <a:solidFill>
                <a:prstClr val="white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275856" y="2967335"/>
            <a:ext cx="2565607" cy="3939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2011. 11. </a:t>
            </a:r>
            <a:endParaRPr lang="en-US" altLang="ko-KR" sz="2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055" name="TextBox 12"/>
          <p:cNvSpPr txBox="1">
            <a:spLocks noChangeArrowheads="1"/>
          </p:cNvSpPr>
          <p:nvPr/>
        </p:nvSpPr>
        <p:spPr bwMode="auto">
          <a:xfrm>
            <a:off x="5214938" y="6429375"/>
            <a:ext cx="37814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/>
              <a:t>(</a:t>
            </a:r>
            <a:r>
              <a:rPr lang="ko-KR" altLang="en-US" b="1"/>
              <a:t>재</a:t>
            </a:r>
            <a:r>
              <a:rPr lang="en-US" altLang="ko-KR" b="1"/>
              <a:t>)</a:t>
            </a:r>
            <a:r>
              <a:rPr lang="ko-KR" altLang="en-US" b="1"/>
              <a:t>경남테크노파크 지역산업평가단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4"/>
          <p:cNvSpPr>
            <a:spLocks noChangeArrowheads="1"/>
          </p:cNvSpPr>
          <p:nvPr/>
        </p:nvSpPr>
        <p:spPr bwMode="auto">
          <a:xfrm>
            <a:off x="250825" y="1268413"/>
            <a:ext cx="86756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0" y="793750"/>
            <a:ext cx="8932863" cy="26035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85341" tIns="42670" rIns="85341" bIns="42670">
            <a:spAutoFit/>
          </a:bodyPr>
          <a:lstStyle/>
          <a:p>
            <a:pPr algn="ctr" defTabSz="854075" latinLnBrk="0">
              <a:lnSpc>
                <a:spcPct val="100000"/>
              </a:lnSpc>
              <a:spcBef>
                <a:spcPct val="50000"/>
              </a:spcBef>
              <a:buFontTx/>
              <a:buChar char="•"/>
            </a:pPr>
            <a:endParaRPr lang="ko-KR" altLang="ko-KR" sz="11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7877175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II.</a:t>
            </a:r>
            <a:r>
              <a:rPr lang="en-US" altLang="ko-KR" dirty="0" smtClean="0"/>
              <a:t> </a:t>
            </a:r>
            <a:r>
              <a:rPr lang="ko-KR" altLang="en-US" sz="29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지역기반육성기술개발사업 신규지원 계획</a:t>
            </a:r>
          </a:p>
        </p:txBody>
      </p:sp>
      <p:sp>
        <p:nvSpPr>
          <p:cNvPr id="4" name="AutoShape 1077"/>
          <p:cNvSpPr>
            <a:spLocks noChangeArrowheads="1"/>
          </p:cNvSpPr>
          <p:nvPr/>
        </p:nvSpPr>
        <p:spPr bwMode="auto">
          <a:xfrm>
            <a:off x="498475" y="1500188"/>
            <a:ext cx="8288338" cy="4714875"/>
          </a:xfrm>
          <a:prstGeom prst="roundRect">
            <a:avLst>
              <a:gd name="adj" fmla="val 3851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  <a:effectLst>
            <a:outerShdw dist="107950" dir="2700000" algn="ctr" rotWithShape="0">
              <a:schemeClr val="tx1">
                <a:alpha val="50000"/>
              </a:schemeClr>
            </a:outerShdw>
          </a:effectLst>
        </p:spPr>
        <p:txBody>
          <a:bodyPr wrap="none" tIns="82800" anchor="ctr"/>
          <a:lstStyle/>
          <a:p>
            <a:pPr>
              <a:lnSpc>
                <a:spcPts val="1000"/>
              </a:lnSpc>
              <a:spcBef>
                <a:spcPct val="110000"/>
              </a:spcBef>
              <a:buFont typeface="Wingdings" pitchFamily="2" charset="2"/>
              <a:buChar char="v"/>
              <a:defRPr/>
            </a:pPr>
            <a:endParaRPr lang="en-US" altLang="ko-KR" sz="14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00000"/>
              </a:lnSpc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  예산규모 </a:t>
            </a:r>
            <a:r>
              <a:rPr lang="en-US" altLang="ko-KR" sz="1400" dirty="0">
                <a:solidFill>
                  <a:schemeClr val="tx1"/>
                </a:solidFill>
              </a:rPr>
              <a:t>: </a:t>
            </a:r>
            <a:r>
              <a:rPr lang="ko-KR" altLang="en-US" sz="1400" dirty="0">
                <a:solidFill>
                  <a:schemeClr val="tx1"/>
                </a:solidFill>
              </a:rPr>
              <a:t>약</a:t>
            </a:r>
            <a:r>
              <a:rPr lang="en-US" altLang="ko-KR" sz="1400" dirty="0" smtClean="0">
                <a:solidFill>
                  <a:schemeClr val="tx1"/>
                </a:solidFill>
              </a:rPr>
              <a:t>16.4</a:t>
            </a:r>
            <a:r>
              <a:rPr lang="ko-KR" altLang="en-US" sz="1400" dirty="0" smtClean="0">
                <a:solidFill>
                  <a:schemeClr val="tx1"/>
                </a:solidFill>
              </a:rPr>
              <a:t>억</a:t>
            </a:r>
            <a:r>
              <a:rPr lang="en-US" altLang="ko-KR" sz="1400" dirty="0">
                <a:solidFill>
                  <a:schemeClr val="tx1"/>
                </a:solidFill>
              </a:rPr>
              <a:t>(</a:t>
            </a:r>
            <a:r>
              <a:rPr lang="ko-KR" altLang="en-US" sz="1400" dirty="0">
                <a:solidFill>
                  <a:schemeClr val="tx1"/>
                </a:solidFill>
              </a:rPr>
              <a:t>과제당 </a:t>
            </a:r>
            <a:r>
              <a:rPr lang="en-US" altLang="ko-KR" sz="1400" dirty="0">
                <a:solidFill>
                  <a:schemeClr val="tx1"/>
                </a:solidFill>
              </a:rPr>
              <a:t>1</a:t>
            </a:r>
            <a:r>
              <a:rPr lang="ko-KR" altLang="en-US" sz="1400" dirty="0" err="1">
                <a:solidFill>
                  <a:schemeClr val="tx1"/>
                </a:solidFill>
              </a:rPr>
              <a:t>억원</a:t>
            </a:r>
            <a:r>
              <a:rPr lang="ko-KR" altLang="en-US" sz="1400" dirty="0">
                <a:solidFill>
                  <a:schemeClr val="tx1"/>
                </a:solidFill>
              </a:rPr>
              <a:t> 이내</a:t>
            </a:r>
            <a:r>
              <a:rPr lang="en-US" altLang="ko-KR" sz="1400" dirty="0">
                <a:solidFill>
                  <a:schemeClr val="tx1"/>
                </a:solidFill>
              </a:rPr>
              <a:t>/1</a:t>
            </a:r>
            <a:r>
              <a:rPr lang="ko-KR" altLang="en-US" sz="1400" dirty="0">
                <a:solidFill>
                  <a:schemeClr val="tx1"/>
                </a:solidFill>
              </a:rPr>
              <a:t>년 이내 지원</a:t>
            </a:r>
            <a:r>
              <a:rPr lang="en-US" altLang="ko-KR" sz="1400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0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 </a:t>
            </a:r>
            <a:r>
              <a:rPr lang="ko-KR" altLang="en-US" sz="1400" dirty="0">
                <a:solidFill>
                  <a:schemeClr val="tx1"/>
                </a:solidFill>
              </a:rPr>
              <a:t>개발기간 </a:t>
            </a:r>
            <a:r>
              <a:rPr lang="en-US" altLang="ko-KR" sz="1400" dirty="0">
                <a:solidFill>
                  <a:schemeClr val="tx1"/>
                </a:solidFill>
              </a:rPr>
              <a:t>: 1</a:t>
            </a:r>
            <a:r>
              <a:rPr lang="ko-KR" altLang="en-US" sz="1400" dirty="0">
                <a:solidFill>
                  <a:schemeClr val="tx1"/>
                </a:solidFill>
              </a:rPr>
              <a:t>년 이내</a:t>
            </a: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 </a:t>
            </a:r>
            <a:r>
              <a:rPr lang="ko-KR" altLang="en-US" sz="1400" dirty="0">
                <a:solidFill>
                  <a:schemeClr val="tx1"/>
                </a:solidFill>
              </a:rPr>
              <a:t>도비지원 기준 및 민간부담현금 부담비율</a:t>
            </a: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※”</a:t>
            </a:r>
            <a:r>
              <a:rPr lang="ko-KR" altLang="en-US" sz="1400" dirty="0">
                <a:solidFill>
                  <a:schemeClr val="tx1"/>
                </a:solidFill>
              </a:rPr>
              <a:t>중소기업</a:t>
            </a:r>
            <a:r>
              <a:rPr lang="en-US" altLang="ko-KR" sz="1400" dirty="0">
                <a:solidFill>
                  <a:schemeClr val="tx1"/>
                </a:solidFill>
              </a:rPr>
              <a:t>”</a:t>
            </a:r>
            <a:r>
              <a:rPr lang="ko-KR" altLang="en-US" sz="1400" dirty="0">
                <a:solidFill>
                  <a:schemeClr val="tx1"/>
                </a:solidFill>
              </a:rPr>
              <a:t>은</a:t>
            </a:r>
            <a:r>
              <a:rPr lang="en-US" altLang="ko-KR" sz="1400" dirty="0">
                <a:solidFill>
                  <a:schemeClr val="tx1"/>
                </a:solidFill>
              </a:rPr>
              <a:t> ‘</a:t>
            </a:r>
            <a:r>
              <a:rPr lang="ko-KR" altLang="en-US" sz="1400" dirty="0">
                <a:solidFill>
                  <a:schemeClr val="tx1"/>
                </a:solidFill>
              </a:rPr>
              <a:t>중소기업기본법</a:t>
            </a:r>
            <a:r>
              <a:rPr lang="en-US" altLang="ko-KR" sz="1400" dirty="0">
                <a:solidFill>
                  <a:schemeClr val="tx1"/>
                </a:solidFill>
              </a:rPr>
              <a:t>’ </a:t>
            </a:r>
            <a:r>
              <a:rPr lang="ko-KR" altLang="en-US" sz="1400" dirty="0">
                <a:solidFill>
                  <a:schemeClr val="tx1"/>
                </a:solidFill>
              </a:rPr>
              <a:t>시행령 제</a:t>
            </a:r>
            <a:r>
              <a:rPr lang="en-US" altLang="ko-KR" sz="1400" dirty="0">
                <a:solidFill>
                  <a:schemeClr val="tx1"/>
                </a:solidFill>
              </a:rPr>
              <a:t>3</a:t>
            </a:r>
            <a:r>
              <a:rPr lang="ko-KR" altLang="en-US" sz="1400" dirty="0">
                <a:solidFill>
                  <a:schemeClr val="tx1"/>
                </a:solidFill>
              </a:rPr>
              <a:t>조</a:t>
            </a:r>
            <a:r>
              <a:rPr lang="en-US" altLang="ko-KR" sz="1400" dirty="0">
                <a:solidFill>
                  <a:schemeClr val="tx1"/>
                </a:solidFill>
              </a:rPr>
              <a:t>(</a:t>
            </a:r>
            <a:r>
              <a:rPr lang="ko-KR" altLang="en-US" sz="1400" dirty="0">
                <a:solidFill>
                  <a:schemeClr val="tx1"/>
                </a:solidFill>
              </a:rPr>
              <a:t>중소기업 범위</a:t>
            </a:r>
            <a:r>
              <a:rPr lang="en-US" altLang="ko-KR" sz="1400" dirty="0">
                <a:solidFill>
                  <a:schemeClr val="tx1"/>
                </a:solidFill>
              </a:rPr>
              <a:t>)</a:t>
            </a:r>
            <a:r>
              <a:rPr lang="ko-KR" altLang="en-US" sz="1400" dirty="0">
                <a:solidFill>
                  <a:schemeClr val="tx1"/>
                </a:solidFill>
              </a:rPr>
              <a:t>에서 정한 기업을 말함</a:t>
            </a: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※ </a:t>
            </a:r>
            <a:r>
              <a:rPr lang="ko-KR" altLang="en-US" sz="1400" dirty="0">
                <a:solidFill>
                  <a:schemeClr val="tx1"/>
                </a:solidFill>
              </a:rPr>
              <a:t>주관기관의 경우 당해 기술개발사업 수행을 위해 공고일 당해 연도 시작일로부터 접수마감</a:t>
            </a: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    </a:t>
            </a:r>
            <a:r>
              <a:rPr lang="ko-KR" altLang="en-US" sz="1400" dirty="0">
                <a:solidFill>
                  <a:schemeClr val="tx1"/>
                </a:solidFill>
              </a:rPr>
              <a:t>전까지 신규로 학</a:t>
            </a:r>
            <a:r>
              <a:rPr lang="en-US" altLang="ko-KR" sz="1400" dirty="0">
                <a:solidFill>
                  <a:schemeClr val="tx1"/>
                </a:solidFill>
              </a:rPr>
              <a:t>-</a:t>
            </a:r>
            <a:r>
              <a:rPr lang="ko-KR" altLang="en-US" sz="1400" dirty="0">
                <a:solidFill>
                  <a:schemeClr val="tx1"/>
                </a:solidFill>
              </a:rPr>
              <a:t>석</a:t>
            </a:r>
            <a:r>
              <a:rPr lang="en-US" altLang="ko-KR" sz="1400" dirty="0">
                <a:solidFill>
                  <a:schemeClr val="tx1"/>
                </a:solidFill>
              </a:rPr>
              <a:t>-</a:t>
            </a:r>
            <a:r>
              <a:rPr lang="ko-KR" altLang="en-US" sz="1400" dirty="0">
                <a:solidFill>
                  <a:schemeClr val="tx1"/>
                </a:solidFill>
              </a:rPr>
              <a:t>박사인력을 채용한 경우 접수마감일 이후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신규로 채용할 경우 인건비는</a:t>
            </a: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    </a:t>
            </a:r>
            <a:r>
              <a:rPr lang="ko-KR" altLang="en-US" sz="1400" dirty="0">
                <a:solidFill>
                  <a:schemeClr val="tx1"/>
                </a:solidFill>
              </a:rPr>
              <a:t>현금으로 산정 가능</a:t>
            </a: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  </a:t>
            </a:r>
            <a:r>
              <a:rPr lang="ko-KR" altLang="en-US" sz="1400" dirty="0" err="1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기술료</a:t>
            </a:r>
            <a:r>
              <a:rPr lang="en-US" altLang="ko-KR" sz="1400" dirty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400" dirty="0" err="1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정액기술료</a:t>
            </a:r>
            <a:r>
              <a:rPr lang="en-US" altLang="ko-KR" sz="1400" dirty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>
              <a:lnSpc>
                <a:spcPct val="100000"/>
              </a:lnSpc>
              <a:defRPr/>
            </a:pPr>
            <a:r>
              <a:rPr lang="en-US" altLang="ko-KR" sz="1300" dirty="0">
                <a:solidFill>
                  <a:schemeClr val="tx1"/>
                </a:solidFill>
              </a:rPr>
              <a:t> - </a:t>
            </a:r>
            <a:r>
              <a:rPr lang="ko-KR" altLang="en-US" sz="1300" dirty="0">
                <a:solidFill>
                  <a:schemeClr val="tx1"/>
                </a:solidFill>
              </a:rPr>
              <a:t>개발사업 종료 후 </a:t>
            </a:r>
            <a:r>
              <a:rPr lang="en-US" altLang="ko-KR" sz="1300" dirty="0">
                <a:solidFill>
                  <a:schemeClr val="tx1"/>
                </a:solidFill>
              </a:rPr>
              <a:t>“</a:t>
            </a:r>
            <a:r>
              <a:rPr lang="ko-KR" altLang="en-US" sz="1300" dirty="0">
                <a:solidFill>
                  <a:schemeClr val="tx1"/>
                </a:solidFill>
              </a:rPr>
              <a:t>성공</a:t>
            </a:r>
            <a:r>
              <a:rPr lang="en-US" altLang="ko-KR" sz="1300" dirty="0">
                <a:solidFill>
                  <a:schemeClr val="tx1"/>
                </a:solidFill>
              </a:rPr>
              <a:t>”</a:t>
            </a:r>
            <a:r>
              <a:rPr lang="ko-KR" altLang="en-US" sz="1300" dirty="0">
                <a:solidFill>
                  <a:schemeClr val="tx1"/>
                </a:solidFill>
              </a:rPr>
              <a:t>으로 평가된 경우 총 지원 도비의 </a:t>
            </a:r>
            <a:r>
              <a:rPr lang="en-US" altLang="ko-KR" sz="1300" dirty="0">
                <a:solidFill>
                  <a:schemeClr val="tx1"/>
                </a:solidFill>
              </a:rPr>
              <a:t>20%</a:t>
            </a:r>
            <a:r>
              <a:rPr lang="ko-KR" altLang="en-US" sz="1300" dirty="0">
                <a:solidFill>
                  <a:schemeClr val="tx1"/>
                </a:solidFill>
              </a:rPr>
              <a:t>를 </a:t>
            </a:r>
            <a:r>
              <a:rPr lang="ko-KR" altLang="en-US" sz="1300" dirty="0" err="1">
                <a:solidFill>
                  <a:schemeClr val="tx1"/>
                </a:solidFill>
              </a:rPr>
              <a:t>일시납</a:t>
            </a:r>
            <a:r>
              <a:rPr lang="ko-KR" altLang="en-US" sz="1300" dirty="0">
                <a:solidFill>
                  <a:schemeClr val="tx1"/>
                </a:solidFill>
              </a:rPr>
              <a:t> 또는 </a:t>
            </a:r>
            <a:r>
              <a:rPr lang="en-US" altLang="ko-KR" sz="1300" dirty="0">
                <a:solidFill>
                  <a:schemeClr val="tx1"/>
                </a:solidFill>
              </a:rPr>
              <a:t>5</a:t>
            </a:r>
            <a:r>
              <a:rPr lang="ko-KR" altLang="en-US" sz="1300" dirty="0">
                <a:solidFill>
                  <a:schemeClr val="tx1"/>
                </a:solidFill>
              </a:rPr>
              <a:t>년간 균등분할 납부</a:t>
            </a:r>
            <a:endParaRPr lang="en-US" altLang="ko-KR" sz="13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ko-KR" altLang="en-US" sz="1400" dirty="0">
              <a:solidFill>
                <a:schemeClr val="tx1"/>
              </a:solidFill>
            </a:endParaRPr>
          </a:p>
        </p:txBody>
      </p:sp>
      <p:pic>
        <p:nvPicPr>
          <p:cNvPr id="11270" name="Picture 19" descr="009---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569913" y="1847850"/>
            <a:ext cx="144462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271" name="Group 20"/>
          <p:cNvGrpSpPr>
            <a:grpSpLocks/>
          </p:cNvGrpSpPr>
          <p:nvPr/>
        </p:nvGrpSpPr>
        <p:grpSpPr bwMode="auto">
          <a:xfrm>
            <a:off x="295275" y="1360488"/>
            <a:ext cx="1655763" cy="425450"/>
            <a:chOff x="-431" y="3253"/>
            <a:chExt cx="1043" cy="268"/>
          </a:xfrm>
        </p:grpSpPr>
        <p:sp>
          <p:nvSpPr>
            <p:cNvPr id="19" name="AutoShape 21"/>
            <p:cNvSpPr>
              <a:spLocks noChangeArrowheads="1"/>
            </p:cNvSpPr>
            <p:nvPr/>
          </p:nvSpPr>
          <p:spPr bwMode="auto">
            <a:xfrm>
              <a:off x="-431" y="3253"/>
              <a:ext cx="1043" cy="268"/>
            </a:xfrm>
            <a:prstGeom prst="flowChartTerminator">
              <a:avLst/>
            </a:prstGeom>
            <a:gradFill rotWithShape="1">
              <a:gsLst>
                <a:gs pos="0">
                  <a:srgbClr val="0238D0"/>
                </a:gs>
                <a:gs pos="100000">
                  <a:srgbClr val="0238D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8100" algn="ctr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lnSpc>
                  <a:spcPct val="100000"/>
                </a:lnSpc>
                <a:defRPr/>
              </a:pPr>
              <a:endParaRPr lang="ko-KR" altLang="en-US" sz="4000" b="1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314" name="Text Box 22"/>
            <p:cNvSpPr txBox="1">
              <a:spLocks noChangeArrowheads="1"/>
            </p:cNvSpPr>
            <p:nvPr/>
          </p:nvSpPr>
          <p:spPr bwMode="auto">
            <a:xfrm>
              <a:off x="-256" y="3258"/>
              <a:ext cx="681" cy="231"/>
            </a:xfrm>
            <a:prstGeom prst="rect">
              <a:avLst/>
            </a:prstGeom>
            <a:gradFill rotWithShape="1">
              <a:gsLst>
                <a:gs pos="0">
                  <a:srgbClr val="0238D0"/>
                </a:gs>
                <a:gs pos="100000">
                  <a:srgbClr val="011A60"/>
                </a:gs>
              </a:gsLst>
              <a:lin ang="2700000" scaled="1"/>
            </a:gradFill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762000">
                <a:lnSpc>
                  <a:spcPct val="100000"/>
                </a:lnSpc>
                <a:spcBef>
                  <a:spcPct val="50000"/>
                </a:spcBef>
              </a:pPr>
              <a:r>
                <a:rPr lang="ko-KR" altLang="en-US" b="1">
                  <a:solidFill>
                    <a:schemeClr val="bg1"/>
                  </a:solidFill>
                </a:rPr>
                <a:t>지원내역</a:t>
              </a:r>
            </a:p>
          </p:txBody>
        </p:sp>
      </p:grpSp>
      <p:sp>
        <p:nvSpPr>
          <p:cNvPr id="26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lIns="450000" anchor="ctr">
            <a:spAutoFit/>
          </a:bodyPr>
          <a:lstStyle/>
          <a:p>
            <a:pPr algn="r" latinLnBrk="0">
              <a:lnSpc>
                <a:spcPct val="135000"/>
              </a:lnSpc>
              <a:defRPr/>
            </a:pPr>
            <a:endParaRPr lang="ko-KR" altLang="en-US" sz="2000">
              <a:solidFill>
                <a:srgbClr val="0066FF"/>
              </a:solidFill>
            </a:endParaRPr>
          </a:p>
        </p:txBody>
      </p:sp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lIns="450000" anchor="ctr">
            <a:spAutoFit/>
          </a:bodyPr>
          <a:lstStyle/>
          <a:p>
            <a:pPr algn="r" latinLnBrk="0">
              <a:lnSpc>
                <a:spcPct val="135000"/>
              </a:lnSpc>
              <a:defRPr/>
            </a:pPr>
            <a:endParaRPr lang="ko-KR" altLang="en-US" sz="2000">
              <a:solidFill>
                <a:srgbClr val="0066FF"/>
              </a:solidFill>
            </a:endParaRPr>
          </a:p>
        </p:txBody>
      </p:sp>
      <p:graphicFrame>
        <p:nvGraphicFramePr>
          <p:cNvPr id="29" name="표 28"/>
          <p:cNvGraphicFramePr>
            <a:graphicFrameLocks noGrp="1"/>
          </p:cNvGraphicFramePr>
          <p:nvPr/>
        </p:nvGraphicFramePr>
        <p:xfrm>
          <a:off x="785813" y="5500688"/>
          <a:ext cx="7858125" cy="658368"/>
        </p:xfrm>
        <a:graphic>
          <a:graphicData uri="http://schemas.openxmlformats.org/drawingml/2006/table">
            <a:tbl>
              <a:tblPr/>
              <a:tblGrid>
                <a:gridCol w="2116137"/>
                <a:gridCol w="3622675"/>
                <a:gridCol w="2119313"/>
              </a:tblGrid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HY헤드라인M" pitchFamily="18" charset="-127"/>
                        </a:rPr>
                        <a:t>주관기관 유형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바탕" pitchFamily="18" charset="-127"/>
                        <a:ea typeface="HY헤드라인M" pitchFamily="18" charset="-127"/>
                      </a:endParaRPr>
                    </a:p>
                  </a:txBody>
                  <a:tcPr anchor="ctr" horzOverflow="overflow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HY헤드라인M" pitchFamily="18" charset="-127"/>
                        </a:rPr>
                        <a:t>기술료율</a:t>
                      </a:r>
                      <a:endParaRPr kumimoji="0" lang="ko-KR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바탕" pitchFamily="18" charset="-127"/>
                        <a:ea typeface="HY헤드라인M" pitchFamily="18" charset="-127"/>
                      </a:endParaRPr>
                    </a:p>
                  </a:txBody>
                  <a:tcPr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HY헤드라인M" pitchFamily="18" charset="-127"/>
                        </a:rPr>
                        <a:t>비 고</a:t>
                      </a:r>
                      <a:endParaRPr kumimoji="0" lang="ko-KR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바탕" pitchFamily="18" charset="-127"/>
                        <a:ea typeface="HY헤드라인M" pitchFamily="18" charset="-127"/>
                      </a:endParaRPr>
                    </a:p>
                  </a:txBody>
                  <a:tcPr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HY헤드라인M" pitchFamily="18" charset="-127"/>
                        </a:rPr>
                        <a:t>중소기업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바탕" pitchFamily="18" charset="-127"/>
                        <a:ea typeface="HY헤드라인M" pitchFamily="18" charset="-127"/>
                      </a:endParaRPr>
                    </a:p>
                  </a:txBody>
                  <a:tcPr anchor="ctr" horzOverflow="overflow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휴먼명조"/>
                          <a:ea typeface="HY헤드라인M" pitchFamily="18" charset="-127"/>
                        </a:rPr>
                        <a:t>총 지원 도비의 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휴먼명조"/>
                          <a:ea typeface="HY헤드라인M" pitchFamily="18" charset="-127"/>
                        </a:rPr>
                        <a:t>20%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10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바탕" pitchFamily="18" charset="-127"/>
                        <a:ea typeface="HY헤드라인M" pitchFamily="18" charset="-127"/>
                      </a:endParaRPr>
                    </a:p>
                  </a:txBody>
                  <a:tcPr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HY헤드라인M" pitchFamily="18" charset="-127"/>
                        </a:rPr>
                        <a:t>정액기술료</a:t>
                      </a:r>
                      <a:endParaRPr kumimoji="0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바탕" pitchFamily="18" charset="-127"/>
                        <a:ea typeface="HY헤드라인M" pitchFamily="18" charset="-127"/>
                      </a:endParaRPr>
                    </a:p>
                  </a:txBody>
                  <a:tcPr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lIns="450000" anchor="ctr">
            <a:spAutoFit/>
          </a:bodyPr>
          <a:lstStyle/>
          <a:p>
            <a:pPr algn="r" latinLnBrk="0">
              <a:lnSpc>
                <a:spcPct val="135000"/>
              </a:lnSpc>
              <a:defRPr/>
            </a:pPr>
            <a:endParaRPr lang="ko-KR" altLang="en-US" sz="2000">
              <a:solidFill>
                <a:srgbClr val="0066FF"/>
              </a:solidFill>
            </a:endParaRPr>
          </a:p>
        </p:txBody>
      </p:sp>
      <p:pic>
        <p:nvPicPr>
          <p:cNvPr id="11289" name="Picture 19" descr="009---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558800" y="2057400"/>
            <a:ext cx="1460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0" name="Picture 19" descr="009---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554038" y="2271713"/>
            <a:ext cx="144462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1" name="Picture 19" descr="009---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581025" y="5064125"/>
            <a:ext cx="144463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" name="표 17"/>
          <p:cNvGraphicFramePr>
            <a:graphicFrameLocks noGrp="1"/>
          </p:cNvGraphicFramePr>
          <p:nvPr/>
        </p:nvGraphicFramePr>
        <p:xfrm>
          <a:off x="642938" y="2500313"/>
          <a:ext cx="7858180" cy="1357322"/>
        </p:xfrm>
        <a:graphic>
          <a:graphicData uri="http://schemas.openxmlformats.org/drawingml/2006/table">
            <a:tbl>
              <a:tblPr/>
              <a:tblGrid>
                <a:gridCol w="1357322"/>
                <a:gridCol w="3357586"/>
                <a:gridCol w="1785950"/>
                <a:gridCol w="1357322"/>
              </a:tblGrid>
              <a:tr h="3285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주관기관 유형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14428" marR="14428" marT="14428" marB="1442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기술개발 참여기업 구성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14428" marR="14428" marT="14428" marB="144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>
                          <a:solidFill>
                            <a:schemeClr val="tx1"/>
                          </a:solidFill>
                          <a:latin typeface="휴먼명조"/>
                        </a:rPr>
                        <a:t>도비지원기준</a:t>
                      </a:r>
                      <a:endParaRPr lang="ko-KR" altLang="en-US" sz="1000" b="1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14428" marR="14428" marT="14428" marB="144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>
                          <a:solidFill>
                            <a:schemeClr val="tx1"/>
                          </a:solidFill>
                          <a:latin typeface="휴먼명조"/>
                        </a:rPr>
                        <a:t>민간부담금 현금비율</a:t>
                      </a:r>
                      <a:endParaRPr lang="ko-KR" altLang="en-US" sz="1000" b="1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14428" marR="14428" marT="14428" marB="144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</a:tr>
              <a:tr h="61099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>
                          <a:solidFill>
                            <a:schemeClr val="tx1"/>
                          </a:solidFill>
                          <a:latin typeface="휴먼명조"/>
                        </a:rPr>
                        <a:t>중소기업</a:t>
                      </a:r>
                      <a:endParaRPr lang="ko-KR" altLang="en-US" sz="1000" b="1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14428" marR="14428" marT="14428" marB="1442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○ 단독개발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(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참여기업이 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1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개인 경우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)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바탕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○ 공동개발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(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참여기업 중 중소기업비율 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2/3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이상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)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14428" marR="14428" marT="14428" marB="144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>
                          <a:solidFill>
                            <a:schemeClr val="tx1"/>
                          </a:solidFill>
                          <a:latin typeface="휴먼명조"/>
                        </a:rPr>
                        <a:t>총사업비의 </a:t>
                      </a:r>
                      <a:r>
                        <a:rPr lang="en-US" altLang="ko-KR" sz="1050" b="1">
                          <a:solidFill>
                            <a:schemeClr val="tx1"/>
                          </a:solidFill>
                          <a:latin typeface="휴먼명조"/>
                        </a:rPr>
                        <a:t>75% </a:t>
                      </a:r>
                      <a:r>
                        <a:rPr lang="ko-KR" altLang="en-US" sz="1050" b="1">
                          <a:solidFill>
                            <a:schemeClr val="tx1"/>
                          </a:solidFill>
                          <a:latin typeface="휴먼명조"/>
                        </a:rPr>
                        <a:t>이내</a:t>
                      </a:r>
                      <a:endParaRPr lang="ko-KR" altLang="en-US" sz="1000" b="1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14428" marR="14428" marT="14428" marB="144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민간부담금의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10% 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이상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14428" marR="14428" marT="14428" marB="144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7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○ 공동개발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(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참여기업 중 중소기업비율 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2/3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미만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)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14428" marR="14428" marT="14428" marB="144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 err="1">
                          <a:solidFill>
                            <a:schemeClr val="tx1"/>
                          </a:solidFill>
                          <a:latin typeface="휴먼명조"/>
                        </a:rPr>
                        <a:t>총사업비의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 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50% 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이내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바탕"/>
                      </a:endParaRPr>
                    </a:p>
                  </a:txBody>
                  <a:tcPr marL="14428" marR="14428" marT="14428" marB="144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4"/>
          <p:cNvSpPr>
            <a:spLocks noChangeArrowheads="1"/>
          </p:cNvSpPr>
          <p:nvPr/>
        </p:nvSpPr>
        <p:spPr bwMode="auto">
          <a:xfrm>
            <a:off x="250825" y="1268413"/>
            <a:ext cx="86756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0" y="793750"/>
            <a:ext cx="8932863" cy="26035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85341" tIns="42670" rIns="85341" bIns="42670">
            <a:spAutoFit/>
          </a:bodyPr>
          <a:lstStyle/>
          <a:p>
            <a:pPr algn="ctr" defTabSz="854075" latinLnBrk="0">
              <a:lnSpc>
                <a:spcPct val="100000"/>
              </a:lnSpc>
              <a:spcBef>
                <a:spcPct val="50000"/>
              </a:spcBef>
              <a:buFontTx/>
              <a:buChar char="•"/>
            </a:pPr>
            <a:endParaRPr lang="ko-KR" altLang="ko-KR" sz="11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7877175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II.</a:t>
            </a:r>
            <a:r>
              <a:rPr lang="en-US" altLang="ko-KR" dirty="0" smtClean="0"/>
              <a:t> </a:t>
            </a:r>
            <a:r>
              <a:rPr lang="ko-KR" altLang="en-US" sz="29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지역기반육성기술개발사업 신규지원 계획</a:t>
            </a:r>
          </a:p>
        </p:txBody>
      </p:sp>
      <p:sp>
        <p:nvSpPr>
          <p:cNvPr id="4" name="AutoShape 1077"/>
          <p:cNvSpPr>
            <a:spLocks noChangeArrowheads="1"/>
          </p:cNvSpPr>
          <p:nvPr/>
        </p:nvSpPr>
        <p:spPr bwMode="auto">
          <a:xfrm>
            <a:off x="498475" y="1571625"/>
            <a:ext cx="8288338" cy="4643438"/>
          </a:xfrm>
          <a:prstGeom prst="roundRect">
            <a:avLst>
              <a:gd name="adj" fmla="val 3851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  <a:effectLst>
            <a:outerShdw dist="107950" dir="2700000" algn="ctr" rotWithShape="0">
              <a:schemeClr val="tx1">
                <a:alpha val="50000"/>
              </a:schemeClr>
            </a:outerShdw>
          </a:effectLst>
        </p:spPr>
        <p:txBody>
          <a:bodyPr wrap="none" tIns="82800" anchor="ctr"/>
          <a:lstStyle/>
          <a:p>
            <a:pPr>
              <a:lnSpc>
                <a:spcPts val="1000"/>
              </a:lnSpc>
              <a:spcBef>
                <a:spcPct val="110000"/>
              </a:spcBef>
              <a:buFont typeface="Wingdings" pitchFamily="2" charset="2"/>
              <a:buNone/>
              <a:defRPr/>
            </a:pPr>
            <a:endParaRPr lang="ko-KR" altLang="en-US" dirty="0">
              <a:solidFill>
                <a:schemeClr val="tx1"/>
              </a:solidFill>
            </a:endParaRPr>
          </a:p>
          <a:p>
            <a:pPr>
              <a:lnSpc>
                <a:spcPts val="1000"/>
              </a:lnSpc>
              <a:spcBef>
                <a:spcPct val="110000"/>
              </a:spcBef>
              <a:buFont typeface="Wingdings" pitchFamily="2" charset="2"/>
              <a:buNone/>
              <a:defRPr/>
            </a:pPr>
            <a:r>
              <a:rPr lang="ko-KR" altLang="en-US" dirty="0">
                <a:solidFill>
                  <a:schemeClr val="tx1"/>
                </a:solidFill>
              </a:rPr>
              <a:t> 사업비 구성</a:t>
            </a:r>
            <a:r>
              <a:rPr lang="ko-KR" altLang="en-US" dirty="0">
                <a:solidFill>
                  <a:srgbClr val="FF0066"/>
                </a:solidFill>
              </a:rPr>
              <a:t>예시</a:t>
            </a:r>
            <a:r>
              <a:rPr lang="ko-KR" altLang="en-US" dirty="0">
                <a:solidFill>
                  <a:schemeClr val="tx1"/>
                </a:solidFill>
              </a:rPr>
              <a:t> </a:t>
            </a:r>
            <a:r>
              <a:rPr lang="en-US" altLang="ko-KR" dirty="0">
                <a:solidFill>
                  <a:schemeClr val="tx1"/>
                </a:solidFill>
              </a:rPr>
              <a:t>(</a:t>
            </a:r>
            <a:r>
              <a:rPr lang="ko-KR" altLang="en-US" dirty="0">
                <a:solidFill>
                  <a:schemeClr val="tx1"/>
                </a:solidFill>
              </a:rPr>
              <a:t>단위</a:t>
            </a:r>
            <a:r>
              <a:rPr lang="en-US" altLang="ko-KR" dirty="0">
                <a:solidFill>
                  <a:schemeClr val="tx1"/>
                </a:solidFill>
              </a:rPr>
              <a:t>: </a:t>
            </a:r>
            <a:r>
              <a:rPr lang="ko-KR" altLang="en-US" dirty="0">
                <a:solidFill>
                  <a:schemeClr val="tx1"/>
                </a:solidFill>
              </a:rPr>
              <a:t>천원</a:t>
            </a:r>
            <a:r>
              <a:rPr lang="en-US" altLang="ko-KR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00000"/>
              </a:lnSpc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ko-KR" altLang="en-US" sz="140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ko-KR" altLang="en-US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기술료</a:t>
            </a: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ko-KR" altLang="en-US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정액기술료</a:t>
            </a: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 </a:t>
            </a:r>
            <a:r>
              <a:rPr lang="ko-KR" altLang="en-US" dirty="0">
                <a:solidFill>
                  <a:schemeClr val="tx1"/>
                </a:solidFill>
              </a:rPr>
              <a:t>구성</a:t>
            </a:r>
            <a:r>
              <a:rPr lang="ko-KR" altLang="en-US" dirty="0">
                <a:solidFill>
                  <a:srgbClr val="FF0066"/>
                </a:solidFill>
              </a:rPr>
              <a:t>예시</a:t>
            </a:r>
            <a:r>
              <a:rPr lang="ko-KR" altLang="en-US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ko-KR" altLang="en-US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단위 천원</a:t>
            </a: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 (</a:t>
            </a:r>
            <a:r>
              <a:rPr lang="ko-KR" altLang="en-US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도비</a:t>
            </a: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: </a:t>
            </a:r>
            <a:r>
              <a:rPr lang="en-US" altLang="ko-KR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97,500 </a:t>
            </a:r>
            <a:r>
              <a:rPr lang="ko-KR" altLang="en-US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천원일 경우</a:t>
            </a: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>
              <a:lnSpc>
                <a:spcPct val="100000"/>
              </a:lnSpc>
              <a:defRPr/>
            </a:pPr>
            <a:endParaRPr lang="ko-KR" altLang="en-US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ko-KR" altLang="en-US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ko-KR" altLang="en-US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ko-KR" altLang="en-US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ko-KR" altLang="en-US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ko-KR" altLang="en-US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ko-KR" altLang="en-US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9" name="AutoShape 21"/>
          <p:cNvSpPr>
            <a:spLocks noChangeArrowheads="1"/>
          </p:cNvSpPr>
          <p:nvPr/>
        </p:nvSpPr>
        <p:spPr bwMode="auto">
          <a:xfrm>
            <a:off x="250825" y="908050"/>
            <a:ext cx="3097213" cy="576263"/>
          </a:xfrm>
          <a:prstGeom prst="flowChartTerminator">
            <a:avLst/>
          </a:prstGeom>
          <a:gradFill rotWithShape="1">
            <a:gsLst>
              <a:gs pos="0">
                <a:srgbClr val="0238D0"/>
              </a:gs>
              <a:gs pos="100000">
                <a:srgbClr val="011A60"/>
              </a:gs>
            </a:gsLst>
            <a:lin ang="2700000" scaled="1"/>
          </a:gradFill>
          <a:ln w="38100" algn="ctr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  <a:defRPr/>
            </a:pPr>
            <a:endParaRPr lang="ko-KR" altLang="en-US" sz="4000" b="1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5" name="Text Box 22"/>
          <p:cNvSpPr txBox="1">
            <a:spLocks noChangeArrowheads="1"/>
          </p:cNvSpPr>
          <p:nvPr/>
        </p:nvSpPr>
        <p:spPr bwMode="auto">
          <a:xfrm>
            <a:off x="827088" y="981075"/>
            <a:ext cx="1800225" cy="431800"/>
          </a:xfrm>
          <a:prstGeom prst="rect">
            <a:avLst/>
          </a:prstGeom>
          <a:gradFill rotWithShape="1">
            <a:gsLst>
              <a:gs pos="0">
                <a:srgbClr val="0238D0"/>
              </a:gs>
              <a:gs pos="100000">
                <a:srgbClr val="011A60"/>
              </a:gs>
            </a:gsLst>
            <a:lin ang="2700000" scaled="1"/>
          </a:gradFill>
          <a:ln w="12700" algn="ctr">
            <a:noFill/>
            <a:miter lim="800000"/>
            <a:headEnd/>
            <a:tailEnd/>
          </a:ln>
        </p:spPr>
        <p:txBody>
          <a:bodyPr wrap="none"/>
          <a:lstStyle/>
          <a:p>
            <a:pPr algn="ctr" defTabSz="762000">
              <a:lnSpc>
                <a:spcPct val="100000"/>
              </a:lnSpc>
              <a:spcBef>
                <a:spcPct val="50000"/>
              </a:spcBef>
            </a:pPr>
            <a:r>
              <a:rPr lang="ko-KR" altLang="en-US" b="1">
                <a:solidFill>
                  <a:schemeClr val="bg1"/>
                </a:solidFill>
              </a:rPr>
              <a:t>사업비 구성예제</a:t>
            </a:r>
          </a:p>
        </p:txBody>
      </p:sp>
      <p:sp>
        <p:nvSpPr>
          <p:cNvPr id="26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lIns="450000" anchor="ctr">
            <a:spAutoFit/>
          </a:bodyPr>
          <a:lstStyle/>
          <a:p>
            <a:pPr algn="r" latinLnBrk="0">
              <a:lnSpc>
                <a:spcPct val="135000"/>
              </a:lnSpc>
              <a:defRPr/>
            </a:pPr>
            <a:endParaRPr lang="ko-KR" altLang="en-US" sz="2000">
              <a:solidFill>
                <a:srgbClr val="0066FF"/>
              </a:solidFill>
            </a:endParaRPr>
          </a:p>
        </p:txBody>
      </p:sp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lIns="450000" anchor="ctr">
            <a:spAutoFit/>
          </a:bodyPr>
          <a:lstStyle/>
          <a:p>
            <a:pPr algn="r" latinLnBrk="0">
              <a:lnSpc>
                <a:spcPct val="135000"/>
              </a:lnSpc>
              <a:defRPr/>
            </a:pPr>
            <a:endParaRPr lang="ko-KR" altLang="en-US" sz="2000">
              <a:solidFill>
                <a:srgbClr val="0066FF"/>
              </a:solidFill>
            </a:endParaRPr>
          </a:p>
        </p:txBody>
      </p:sp>
      <p:graphicFrame>
        <p:nvGraphicFramePr>
          <p:cNvPr id="76939" name="Group 139"/>
          <p:cNvGraphicFramePr>
            <a:graphicFrameLocks noGrp="1"/>
          </p:cNvGraphicFramePr>
          <p:nvPr/>
        </p:nvGraphicFramePr>
        <p:xfrm>
          <a:off x="684213" y="4797425"/>
          <a:ext cx="7488237" cy="1008063"/>
        </p:xfrm>
        <a:graphic>
          <a:graphicData uri="http://schemas.openxmlformats.org/drawingml/2006/table">
            <a:tbl>
              <a:tblPr/>
              <a:tblGrid>
                <a:gridCol w="2116137"/>
                <a:gridCol w="1628775"/>
                <a:gridCol w="1800225"/>
                <a:gridCol w="194310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정액 </a:t>
                      </a:r>
                      <a:r>
                        <a:rPr kumimoji="0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기술료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 horzOverflow="overflow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30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일 이내 납부</a:t>
                      </a:r>
                    </a:p>
                  </a:txBody>
                  <a:tcPr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 이내 납부</a:t>
                      </a:r>
                    </a:p>
                  </a:txBody>
                  <a:tcPr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  분할납부</a:t>
                      </a:r>
                    </a:p>
                  </a:txBody>
                  <a:tcPr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HY헤드라인M" pitchFamily="18" charset="-127"/>
                        </a:rPr>
                        <a:t>19,500</a:t>
                      </a:r>
                      <a:r>
                        <a:rPr kumimoji="0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HY헤드라인M" pitchFamily="18" charset="-127"/>
                        </a:rPr>
                        <a:t>천원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바탕" pitchFamily="18" charset="-127"/>
                        <a:ea typeface="HY헤드라인M" pitchFamily="18" charset="-127"/>
                      </a:endParaRPr>
                    </a:p>
                  </a:txBody>
                  <a:tcPr anchor="ctr" horzOverflow="overflow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바탕" pitchFamily="18" charset="-127"/>
                          <a:ea typeface="HY헤드라인M" pitchFamily="18" charset="-127"/>
                        </a:rPr>
                        <a:t>40% </a:t>
                      </a:r>
                      <a:r>
                        <a:rPr kumimoji="0" lang="ko-K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바탕" pitchFamily="18" charset="-127"/>
                          <a:ea typeface="HY헤드라인M" pitchFamily="18" charset="-127"/>
                        </a:rPr>
                        <a:t>감면</a:t>
                      </a:r>
                      <a:endParaRPr kumimoji="0" lang="en-US" altLang="ko-K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101"/>
                        </a:solidFill>
                        <a:effectLst/>
                        <a:latin typeface="바탕" pitchFamily="18" charset="-127"/>
                        <a:ea typeface="HY헤드라인M" pitchFamily="18" charset="-127"/>
                      </a:endParaRPr>
                    </a:p>
                  </a:txBody>
                  <a:tcPr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바탕" pitchFamily="18" charset="-127"/>
                          <a:ea typeface="HY헤드라인M" pitchFamily="18" charset="-127"/>
                        </a:rPr>
                        <a:t>30% </a:t>
                      </a:r>
                      <a:r>
                        <a:rPr kumimoji="0" lang="ko-K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바탕" pitchFamily="18" charset="-127"/>
                          <a:ea typeface="HY헤드라인M" pitchFamily="18" charset="-127"/>
                        </a:rPr>
                        <a:t>감면</a:t>
                      </a:r>
                    </a:p>
                  </a:txBody>
                  <a:tcPr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바탕" pitchFamily="18" charset="-127"/>
                          <a:ea typeface="HY헤드라인M" pitchFamily="18" charset="-127"/>
                        </a:rPr>
                        <a:t>감면없이 분할납</a:t>
                      </a:r>
                    </a:p>
                  </a:txBody>
                  <a:tcPr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316" name="Picture 19" descr="009---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539750" y="1844675"/>
            <a:ext cx="144463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6937" name="Group 137"/>
          <p:cNvGraphicFramePr>
            <a:graphicFrameLocks noGrp="1"/>
          </p:cNvGraphicFramePr>
          <p:nvPr/>
        </p:nvGraphicFramePr>
        <p:xfrm>
          <a:off x="611188" y="2205038"/>
          <a:ext cx="7531100" cy="1152526"/>
        </p:xfrm>
        <a:graphic>
          <a:graphicData uri="http://schemas.openxmlformats.org/drawingml/2006/table">
            <a:tbl>
              <a:tblPr/>
              <a:tblGrid>
                <a:gridCol w="1285875"/>
                <a:gridCol w="1420812"/>
                <a:gridCol w="1584325"/>
                <a:gridCol w="1511300"/>
                <a:gridCol w="1728788"/>
              </a:tblGrid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총사업비</a:t>
                      </a:r>
                      <a:endParaRPr kumimoji="0" lang="ko-KR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72684" marR="72684" marT="36342" marB="36342" anchor="ctr" horzOverflow="overflow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도 비 </a:t>
                      </a: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(75%)</a:t>
                      </a:r>
                    </a:p>
                  </a:txBody>
                  <a:tcPr marL="72684" marR="72684" marT="36342" marB="36342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민간부담금</a:t>
                      </a:r>
                      <a:r>
                        <a:rPr kumimoji="0" lang="en-US" altLang="ko-K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(25%)</a:t>
                      </a:r>
                      <a:endParaRPr kumimoji="0" lang="ko-KR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72684" marR="72684" marT="36342" marB="36342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민간부담현물</a:t>
                      </a:r>
                    </a:p>
                  </a:txBody>
                  <a:tcPr marL="72684" marR="72684" marT="36342" marB="36342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민간부담현금</a:t>
                      </a:r>
                    </a:p>
                  </a:txBody>
                  <a:tcPr marL="72684" marR="72684" marT="36342" marB="36342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130,000</a:t>
                      </a:r>
                    </a:p>
                  </a:txBody>
                  <a:tcPr marL="72684" marR="72684" marT="36342" marB="36342" anchor="ctr" horzOverflow="overflow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97,500</a:t>
                      </a: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이내</a:t>
                      </a:r>
                    </a:p>
                  </a:txBody>
                  <a:tcPr marL="72684" marR="72684" marT="36342" marB="36342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32,500 </a:t>
                      </a:r>
                      <a:r>
                        <a:rPr kumimoji="0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이상</a:t>
                      </a:r>
                    </a:p>
                  </a:txBody>
                  <a:tcPr marL="72684" marR="72684" marT="36342" marB="36342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29,250 </a:t>
                      </a: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이내</a:t>
                      </a:r>
                    </a:p>
                  </a:txBody>
                  <a:tcPr marL="72684" marR="72684" marT="36342" marB="36342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3,250</a:t>
                      </a: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이상</a:t>
                      </a:r>
                    </a:p>
                  </a:txBody>
                  <a:tcPr marL="72684" marR="72684" marT="36342" marB="36342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337" name="Picture 19" descr="009---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539750" y="4437063"/>
            <a:ext cx="144463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4"/>
          <p:cNvSpPr>
            <a:spLocks noChangeArrowheads="1"/>
          </p:cNvSpPr>
          <p:nvPr/>
        </p:nvSpPr>
        <p:spPr bwMode="auto">
          <a:xfrm>
            <a:off x="250825" y="1268413"/>
            <a:ext cx="86756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95288" y="1658938"/>
            <a:ext cx="8424862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5341" tIns="42670" rIns="85341" bIns="42670"/>
          <a:lstStyle/>
          <a:p>
            <a:pPr algn="just" defTabSz="854075" latinLnBrk="0">
              <a:lnSpc>
                <a:spcPct val="110000"/>
              </a:lnSpc>
              <a:buFont typeface="Wingdings" pitchFamily="2" charset="2"/>
              <a:buChar char="v"/>
            </a:pPr>
            <a:endParaRPr lang="en-US" altLang="ko-KR" sz="1500" b="1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  <a:p>
            <a:pPr algn="just" defTabSz="854075" latinLnBrk="0">
              <a:lnSpc>
                <a:spcPct val="120000"/>
              </a:lnSpc>
              <a:buFont typeface="Wingdings" pitchFamily="2" charset="2"/>
              <a:buChar char="v"/>
            </a:pPr>
            <a:endParaRPr lang="en-US" altLang="ko-KR" sz="1500" b="1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316" name="AutoShape 1077"/>
          <p:cNvSpPr>
            <a:spLocks noChangeArrowheads="1"/>
          </p:cNvSpPr>
          <p:nvPr/>
        </p:nvSpPr>
        <p:spPr bwMode="auto">
          <a:xfrm>
            <a:off x="539750" y="1557338"/>
            <a:ext cx="8259763" cy="4824412"/>
          </a:xfrm>
          <a:prstGeom prst="roundRect">
            <a:avLst>
              <a:gd name="adj" fmla="val 5630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tIns="82800" anchor="ctr"/>
          <a:lstStyle/>
          <a:p>
            <a:pPr>
              <a:lnSpc>
                <a:spcPct val="100000"/>
              </a:lnSpc>
              <a:buFont typeface="Wingdings" pitchFamily="2" charset="2"/>
              <a:buNone/>
            </a:pPr>
            <a:endParaRPr lang="en-US" altLang="ko-KR" sz="2000">
              <a:solidFill>
                <a:schemeClr val="tx1"/>
              </a:solidFill>
            </a:endParaRPr>
          </a:p>
        </p:txBody>
      </p:sp>
      <p:sp>
        <p:nvSpPr>
          <p:cNvPr id="341000" name="Rectangle 8"/>
          <p:cNvSpPr>
            <a:spLocks noChangeArrowheads="1"/>
          </p:cNvSpPr>
          <p:nvPr/>
        </p:nvSpPr>
        <p:spPr bwMode="auto">
          <a:xfrm>
            <a:off x="817563" y="1844675"/>
            <a:ext cx="7897812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ko-KR" altLang="en-US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주관기관</a:t>
            </a:r>
            <a:r>
              <a:rPr lang="ko-KR" altLang="en-US" dirty="0">
                <a:solidFill>
                  <a:schemeClr val="tx1"/>
                </a:solidFill>
              </a:rPr>
              <a:t> </a:t>
            </a:r>
            <a:r>
              <a:rPr lang="en-US" altLang="ko-KR" dirty="0">
                <a:solidFill>
                  <a:schemeClr val="tx1"/>
                </a:solidFill>
              </a:rPr>
              <a:t>:</a:t>
            </a:r>
          </a:p>
          <a:p>
            <a:pPr>
              <a:lnSpc>
                <a:spcPct val="12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</a:t>
            </a:r>
            <a:r>
              <a:rPr lang="ko-KR" altLang="en-US" sz="1600" dirty="0">
                <a:solidFill>
                  <a:schemeClr val="tx1"/>
                </a:solidFill>
              </a:rPr>
              <a:t>사업자 등록증 기준으로 사업장 소재지가 </a:t>
            </a:r>
            <a:r>
              <a:rPr lang="ko-KR" altLang="en-US" sz="1600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경남지역에 위치한 접수 마감일 현재 창업한지 </a:t>
            </a:r>
            <a:r>
              <a:rPr lang="en-US" altLang="ko-KR" sz="1600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ko-KR" altLang="en-US" sz="1600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년 이상</a:t>
            </a:r>
            <a:r>
              <a:rPr lang="en-US" altLang="ko-KR" sz="1600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ko-KR" altLang="en-US" sz="1600" b="1" u="sng" dirty="0" err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직전년도</a:t>
            </a:r>
            <a:r>
              <a:rPr lang="ko-KR" altLang="en-US" sz="1600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매출액 </a:t>
            </a:r>
            <a:r>
              <a:rPr lang="en-US" altLang="ko-KR" sz="1600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300</a:t>
            </a:r>
            <a:r>
              <a:rPr lang="ko-KR" altLang="en-US" sz="1600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억 미만</a:t>
            </a:r>
            <a:r>
              <a:rPr lang="en-US" altLang="ko-KR" sz="1600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ko-KR" altLang="en-US" sz="1600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의 공장등록증을 가진 중소기업</a:t>
            </a:r>
          </a:p>
          <a:p>
            <a:pPr>
              <a:lnSpc>
                <a:spcPct val="120000"/>
              </a:lnSpc>
              <a:defRPr/>
            </a:pPr>
            <a:r>
              <a:rPr lang="ko-KR" altLang="en-US" sz="1600" dirty="0">
                <a:solidFill>
                  <a:schemeClr val="tx1"/>
                </a:solidFill>
              </a:rPr>
              <a:t>다만</a:t>
            </a:r>
            <a:r>
              <a:rPr lang="en-US" altLang="ko-KR" sz="1600" dirty="0">
                <a:solidFill>
                  <a:schemeClr val="tx1"/>
                </a:solidFill>
              </a:rPr>
              <a:t>, </a:t>
            </a:r>
            <a:r>
              <a:rPr lang="ko-KR" altLang="en-US" sz="1600" dirty="0">
                <a:solidFill>
                  <a:schemeClr val="tx1"/>
                </a:solidFill>
              </a:rPr>
              <a:t>소프트웨어기업</a:t>
            </a:r>
            <a:r>
              <a:rPr lang="en-US" altLang="ko-KR" sz="1600" dirty="0">
                <a:solidFill>
                  <a:schemeClr val="tx1"/>
                </a:solidFill>
              </a:rPr>
              <a:t>, </a:t>
            </a:r>
            <a:r>
              <a:rPr lang="ko-KR" altLang="en-US" sz="1600" dirty="0">
                <a:solidFill>
                  <a:schemeClr val="tx1"/>
                </a:solidFill>
              </a:rPr>
              <a:t>공업디자인서비스기업</a:t>
            </a:r>
            <a:r>
              <a:rPr lang="en-US" altLang="ko-KR" sz="1600" dirty="0">
                <a:solidFill>
                  <a:schemeClr val="tx1"/>
                </a:solidFill>
              </a:rPr>
              <a:t>, </a:t>
            </a:r>
            <a:r>
              <a:rPr lang="ko-KR" altLang="en-US" sz="1600" dirty="0">
                <a:solidFill>
                  <a:schemeClr val="tx1"/>
                </a:solidFill>
              </a:rPr>
              <a:t>제조서비스기업</a:t>
            </a:r>
            <a:r>
              <a:rPr lang="en-US" altLang="ko-KR" sz="1600" dirty="0">
                <a:solidFill>
                  <a:schemeClr val="tx1"/>
                </a:solidFill>
              </a:rPr>
              <a:t>, </a:t>
            </a:r>
            <a:r>
              <a:rPr lang="ko-KR" altLang="en-US" sz="1600" dirty="0">
                <a:solidFill>
                  <a:schemeClr val="tx1"/>
                </a:solidFill>
              </a:rPr>
              <a:t>소기업</a:t>
            </a:r>
            <a:r>
              <a:rPr lang="en-US" altLang="ko-KR" sz="1600" dirty="0">
                <a:solidFill>
                  <a:schemeClr val="tx1"/>
                </a:solidFill>
              </a:rPr>
              <a:t>(</a:t>
            </a:r>
            <a:r>
              <a:rPr lang="ko-KR" altLang="en-US" sz="1600" dirty="0">
                <a:solidFill>
                  <a:schemeClr val="tx1"/>
                </a:solidFill>
              </a:rPr>
              <a:t>제조업에 한함</a:t>
            </a:r>
            <a:r>
              <a:rPr lang="en-US" altLang="ko-KR" sz="1600" dirty="0">
                <a:solidFill>
                  <a:schemeClr val="tx1"/>
                </a:solidFill>
              </a:rPr>
              <a:t>) </a:t>
            </a:r>
            <a:r>
              <a:rPr lang="ko-KR" altLang="en-US" sz="1600" dirty="0">
                <a:solidFill>
                  <a:schemeClr val="tx1"/>
                </a:solidFill>
              </a:rPr>
              <a:t>및 벤처기업은 등록된 공장을 보유하지 않아도 사업자등록증을 보유하고 있는 경우에는 주관기업이 가능</a:t>
            </a:r>
            <a:r>
              <a:rPr lang="en-US" altLang="ko-KR" sz="1600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00000"/>
              </a:lnSpc>
              <a:defRPr/>
            </a:pPr>
            <a:endParaRPr lang="en-US" altLang="ko-KR" sz="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※ “</a:t>
            </a:r>
            <a:r>
              <a:rPr lang="ko-KR" altLang="en-US" sz="1400" dirty="0">
                <a:solidFill>
                  <a:schemeClr val="tx1"/>
                </a:solidFill>
              </a:rPr>
              <a:t>소기업”은 「</a:t>
            </a:r>
            <a:r>
              <a:rPr lang="ko-KR" altLang="en-US" sz="1400" dirty="0" err="1">
                <a:solidFill>
                  <a:schemeClr val="tx1"/>
                </a:solidFill>
              </a:rPr>
              <a:t>상시종업원수가</a:t>
            </a:r>
            <a:r>
              <a:rPr lang="ko-KR" altLang="en-US" sz="1400" dirty="0">
                <a:solidFill>
                  <a:schemeClr val="tx1"/>
                </a:solidFill>
              </a:rPr>
              <a:t> </a:t>
            </a:r>
            <a:r>
              <a:rPr lang="en-US" altLang="ko-KR" sz="1400" dirty="0">
                <a:solidFill>
                  <a:schemeClr val="tx1"/>
                </a:solidFill>
              </a:rPr>
              <a:t>50</a:t>
            </a:r>
            <a:r>
              <a:rPr lang="ko-KR" altLang="en-US" sz="1400" dirty="0">
                <a:solidFill>
                  <a:schemeClr val="tx1"/>
                </a:solidFill>
              </a:rPr>
              <a:t>인 이하」인 기업을 말함</a:t>
            </a:r>
            <a:endParaRPr lang="en-US" altLang="ko-KR" sz="1400" dirty="0">
              <a:solidFill>
                <a:schemeClr val="tx1"/>
              </a:solidFill>
            </a:endParaRPr>
          </a:p>
        </p:txBody>
      </p:sp>
      <p:pic>
        <p:nvPicPr>
          <p:cNvPr id="13318" name="Picture 12" descr="009----3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574675" y="1785938"/>
            <a:ext cx="18732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19" name="Group 33"/>
          <p:cNvGrpSpPr>
            <a:grpSpLocks/>
          </p:cNvGrpSpPr>
          <p:nvPr/>
        </p:nvGrpSpPr>
        <p:grpSpPr bwMode="auto">
          <a:xfrm>
            <a:off x="522288" y="1331913"/>
            <a:ext cx="1655762" cy="425450"/>
            <a:chOff x="-431" y="3253"/>
            <a:chExt cx="1043" cy="268"/>
          </a:xfrm>
        </p:grpSpPr>
        <p:sp>
          <p:nvSpPr>
            <p:cNvPr id="341026" name="AutoShape 34"/>
            <p:cNvSpPr>
              <a:spLocks noChangeArrowheads="1"/>
            </p:cNvSpPr>
            <p:nvPr/>
          </p:nvSpPr>
          <p:spPr bwMode="auto">
            <a:xfrm>
              <a:off x="-431" y="3253"/>
              <a:ext cx="1043" cy="268"/>
            </a:xfrm>
            <a:prstGeom prst="flowChartTerminator">
              <a:avLst/>
            </a:prstGeom>
            <a:gradFill rotWithShape="1">
              <a:gsLst>
                <a:gs pos="0">
                  <a:srgbClr val="0238D0"/>
                </a:gs>
                <a:gs pos="100000">
                  <a:srgbClr val="0238D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8100" algn="ctr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lnSpc>
                  <a:spcPct val="100000"/>
                </a:lnSpc>
                <a:defRPr/>
              </a:pPr>
              <a:endParaRPr lang="ko-KR" altLang="en-US" sz="4000" b="1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329" name="Text Box 35"/>
            <p:cNvSpPr txBox="1">
              <a:spLocks noChangeArrowheads="1"/>
            </p:cNvSpPr>
            <p:nvPr/>
          </p:nvSpPr>
          <p:spPr bwMode="auto">
            <a:xfrm>
              <a:off x="-256" y="3258"/>
              <a:ext cx="681" cy="231"/>
            </a:xfrm>
            <a:prstGeom prst="rect">
              <a:avLst/>
            </a:prstGeom>
            <a:gradFill rotWithShape="1">
              <a:gsLst>
                <a:gs pos="0">
                  <a:srgbClr val="0238D0"/>
                </a:gs>
                <a:gs pos="100000">
                  <a:srgbClr val="011A60"/>
                </a:gs>
              </a:gsLst>
              <a:lin ang="2700000" scaled="1"/>
            </a:gradFill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762000">
                <a:lnSpc>
                  <a:spcPct val="100000"/>
                </a:lnSpc>
                <a:spcBef>
                  <a:spcPct val="50000"/>
                </a:spcBef>
              </a:pPr>
              <a:r>
                <a:rPr lang="ko-KR" altLang="en-US" b="1">
                  <a:solidFill>
                    <a:schemeClr val="bg1"/>
                  </a:solidFill>
                </a:rPr>
                <a:t>신청자격</a:t>
              </a:r>
            </a:p>
          </p:txBody>
        </p:sp>
      </p:grpSp>
      <p:sp>
        <p:nvSpPr>
          <p:cNvPr id="35846" name="AutoShape 5"/>
          <p:cNvSpPr>
            <a:spLocks noChangeArrowheads="1"/>
          </p:cNvSpPr>
          <p:nvPr/>
        </p:nvSpPr>
        <p:spPr bwMode="auto">
          <a:xfrm>
            <a:off x="971550" y="4221163"/>
            <a:ext cx="2952750" cy="4349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1600">
                <a:solidFill>
                  <a:srgbClr val="CC00CC"/>
                </a:solidFill>
              </a:rPr>
              <a:t>사업장 소재지</a:t>
            </a:r>
            <a:r>
              <a:rPr lang="en-US" altLang="ko-KR" sz="1600">
                <a:solidFill>
                  <a:srgbClr val="CC00CC"/>
                </a:solidFill>
              </a:rPr>
              <a:t>: </a:t>
            </a:r>
            <a:r>
              <a:rPr lang="ko-KR" altLang="en-US" sz="1600">
                <a:solidFill>
                  <a:srgbClr val="CC00CC"/>
                </a:solidFill>
              </a:rPr>
              <a:t>경남지역</a:t>
            </a:r>
          </a:p>
        </p:txBody>
      </p:sp>
      <p:sp>
        <p:nvSpPr>
          <p:cNvPr id="13321" name="Text Box 35"/>
          <p:cNvSpPr txBox="1">
            <a:spLocks noChangeArrowheads="1"/>
          </p:cNvSpPr>
          <p:nvPr/>
        </p:nvSpPr>
        <p:spPr bwMode="auto">
          <a:xfrm>
            <a:off x="900113" y="4868863"/>
            <a:ext cx="4967287" cy="366712"/>
          </a:xfrm>
          <a:prstGeom prst="rect">
            <a:avLst/>
          </a:prstGeom>
          <a:gradFill rotWithShape="1">
            <a:gsLst>
              <a:gs pos="0">
                <a:srgbClr val="0238D0"/>
              </a:gs>
              <a:gs pos="100000">
                <a:srgbClr val="011A60"/>
              </a:gs>
            </a:gsLst>
            <a:lin ang="2700000" scaled="1"/>
          </a:gradFill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762000">
              <a:lnSpc>
                <a:spcPct val="100000"/>
              </a:lnSpc>
              <a:spcBef>
                <a:spcPct val="50000"/>
              </a:spcBef>
            </a:pPr>
            <a:r>
              <a:rPr lang="en-US" altLang="ko-KR" b="1">
                <a:solidFill>
                  <a:schemeClr val="bg1"/>
                </a:solidFill>
              </a:rPr>
              <a:t>(</a:t>
            </a:r>
            <a:r>
              <a:rPr lang="ko-KR" altLang="en-US" b="1">
                <a:solidFill>
                  <a:schemeClr val="bg1"/>
                </a:solidFill>
              </a:rPr>
              <a:t>사업자 등록증 </a:t>
            </a:r>
            <a:r>
              <a:rPr lang="en-US" altLang="ko-KR" b="1">
                <a:solidFill>
                  <a:schemeClr val="bg1"/>
                </a:solidFill>
              </a:rPr>
              <a:t>+ </a:t>
            </a:r>
            <a:r>
              <a:rPr lang="ko-KR" altLang="en-US" b="1">
                <a:solidFill>
                  <a:schemeClr val="bg1"/>
                </a:solidFill>
              </a:rPr>
              <a:t>공장등록증</a:t>
            </a:r>
            <a:r>
              <a:rPr lang="en-US" altLang="ko-KR" b="1">
                <a:solidFill>
                  <a:schemeClr val="bg1"/>
                </a:solidFill>
              </a:rPr>
              <a:t>) </a:t>
            </a:r>
            <a:r>
              <a:rPr lang="ko-KR" altLang="en-US" b="1">
                <a:solidFill>
                  <a:schemeClr val="bg1"/>
                </a:solidFill>
              </a:rPr>
              <a:t>보유 중소기업 </a:t>
            </a:r>
          </a:p>
        </p:txBody>
      </p:sp>
      <p:sp>
        <p:nvSpPr>
          <p:cNvPr id="2" name="AutoShape 5"/>
          <p:cNvSpPr>
            <a:spLocks noChangeArrowheads="1"/>
          </p:cNvSpPr>
          <p:nvPr/>
        </p:nvSpPr>
        <p:spPr bwMode="auto">
          <a:xfrm>
            <a:off x="4140200" y="4149725"/>
            <a:ext cx="4319588" cy="5064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1600" dirty="0">
                <a:solidFill>
                  <a:srgbClr val="CC00CC"/>
                </a:solidFill>
              </a:rPr>
              <a:t>사업자 등록일</a:t>
            </a:r>
            <a:r>
              <a:rPr lang="en-US" altLang="ko-KR" sz="1600" dirty="0">
                <a:solidFill>
                  <a:srgbClr val="CC00CC"/>
                </a:solidFill>
              </a:rPr>
              <a:t>:  </a:t>
            </a:r>
            <a:r>
              <a:rPr lang="en-US" altLang="ko-KR" sz="1600" dirty="0" smtClean="0">
                <a:solidFill>
                  <a:srgbClr val="CC00CC"/>
                </a:solidFill>
              </a:rPr>
              <a:t>2011</a:t>
            </a:r>
            <a:r>
              <a:rPr lang="ko-KR" altLang="en-US" sz="1600" dirty="0" smtClean="0">
                <a:solidFill>
                  <a:srgbClr val="CC00CC"/>
                </a:solidFill>
              </a:rPr>
              <a:t>년 </a:t>
            </a:r>
            <a:r>
              <a:rPr lang="en-US" altLang="ko-KR" sz="1600" dirty="0" smtClean="0">
                <a:solidFill>
                  <a:srgbClr val="CC00CC"/>
                </a:solidFill>
              </a:rPr>
              <a:t>1</a:t>
            </a:r>
            <a:r>
              <a:rPr lang="ko-KR" altLang="en-US" sz="1600" dirty="0" smtClean="0">
                <a:solidFill>
                  <a:srgbClr val="CC00CC"/>
                </a:solidFill>
              </a:rPr>
              <a:t>월 </a:t>
            </a:r>
            <a:r>
              <a:rPr lang="en-US" altLang="ko-KR" sz="1600" dirty="0" smtClean="0">
                <a:solidFill>
                  <a:srgbClr val="CC00CC"/>
                </a:solidFill>
              </a:rPr>
              <a:t>5</a:t>
            </a:r>
            <a:r>
              <a:rPr lang="ko-KR" altLang="en-US" sz="1600" dirty="0" smtClean="0">
                <a:solidFill>
                  <a:srgbClr val="CC00CC"/>
                </a:solidFill>
              </a:rPr>
              <a:t>일 </a:t>
            </a:r>
            <a:r>
              <a:rPr lang="ko-KR" altLang="en-US" sz="1600" dirty="0">
                <a:solidFill>
                  <a:srgbClr val="CC00CC"/>
                </a:solidFill>
              </a:rPr>
              <a:t>이전</a:t>
            </a:r>
          </a:p>
        </p:txBody>
      </p:sp>
      <p:sp>
        <p:nvSpPr>
          <p:cNvPr id="13323" name="Text Box 35"/>
          <p:cNvSpPr txBox="1">
            <a:spLocks noChangeArrowheads="1"/>
          </p:cNvSpPr>
          <p:nvPr/>
        </p:nvSpPr>
        <p:spPr bwMode="auto">
          <a:xfrm>
            <a:off x="900113" y="5373688"/>
            <a:ext cx="7704137" cy="723900"/>
          </a:xfrm>
          <a:prstGeom prst="rect">
            <a:avLst/>
          </a:prstGeom>
          <a:gradFill rotWithShape="1">
            <a:gsLst>
              <a:gs pos="0">
                <a:srgbClr val="0238D0"/>
              </a:gs>
              <a:gs pos="100000">
                <a:srgbClr val="011A60"/>
              </a:gs>
            </a:gsLst>
            <a:lin ang="2700000" scaled="1"/>
          </a:gradFill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80000"/>
              </a:lnSpc>
              <a:spcBef>
                <a:spcPct val="50000"/>
              </a:spcBef>
            </a:pPr>
            <a:r>
              <a:rPr lang="ko-KR" altLang="en-US" b="1">
                <a:solidFill>
                  <a:schemeClr val="bg1"/>
                </a:solidFill>
              </a:rPr>
              <a:t>사업자 등록증만 </a:t>
            </a:r>
            <a:r>
              <a:rPr lang="en-US" altLang="ko-KR" b="1">
                <a:solidFill>
                  <a:schemeClr val="bg1"/>
                </a:solidFill>
              </a:rPr>
              <a:t> </a:t>
            </a:r>
            <a:r>
              <a:rPr lang="ko-KR" altLang="en-US" b="1">
                <a:solidFill>
                  <a:schemeClr val="bg1"/>
                </a:solidFill>
              </a:rPr>
              <a:t>보유</a:t>
            </a:r>
            <a:r>
              <a:rPr lang="en-US" altLang="ko-KR" b="1">
                <a:solidFill>
                  <a:schemeClr val="bg1"/>
                </a:solidFill>
              </a:rPr>
              <a:t>:  </a:t>
            </a:r>
            <a:r>
              <a:rPr lang="ko-KR" altLang="en-US" b="1">
                <a:solidFill>
                  <a:schemeClr val="bg1"/>
                </a:solidFill>
              </a:rPr>
              <a:t>소프트웨어기업 </a:t>
            </a:r>
            <a:r>
              <a:rPr lang="en-US" altLang="ko-KR" b="1">
                <a:solidFill>
                  <a:schemeClr val="bg1"/>
                </a:solidFill>
              </a:rPr>
              <a:t>, </a:t>
            </a:r>
            <a:r>
              <a:rPr lang="ko-KR" altLang="en-US" b="1">
                <a:solidFill>
                  <a:schemeClr val="bg1"/>
                </a:solidFill>
              </a:rPr>
              <a:t>공업디자인 및 제조서비스 기업</a:t>
            </a:r>
            <a:r>
              <a:rPr lang="en-US" altLang="ko-KR" b="1">
                <a:solidFill>
                  <a:schemeClr val="bg1"/>
                </a:solidFill>
              </a:rPr>
              <a:t>,   </a:t>
            </a:r>
          </a:p>
          <a:p>
            <a:pPr defTabSz="762000">
              <a:lnSpc>
                <a:spcPct val="100000"/>
              </a:lnSpc>
              <a:spcBef>
                <a:spcPct val="50000"/>
              </a:spcBef>
            </a:pPr>
            <a:r>
              <a:rPr lang="ko-KR" altLang="en-US" b="1">
                <a:solidFill>
                  <a:schemeClr val="bg1"/>
                </a:solidFill>
              </a:rPr>
              <a:t>                                 벤처기업</a:t>
            </a:r>
            <a:r>
              <a:rPr lang="en-US" altLang="ko-KR" b="1">
                <a:solidFill>
                  <a:schemeClr val="bg1"/>
                </a:solidFill>
              </a:rPr>
              <a:t>, </a:t>
            </a:r>
            <a:r>
              <a:rPr lang="ko-KR" altLang="en-US" b="1">
                <a:solidFill>
                  <a:schemeClr val="bg1"/>
                </a:solidFill>
              </a:rPr>
              <a:t>소기업</a:t>
            </a:r>
            <a:r>
              <a:rPr lang="en-US" altLang="ko-KR" b="1">
                <a:solidFill>
                  <a:schemeClr val="bg1"/>
                </a:solidFill>
              </a:rPr>
              <a:t>(</a:t>
            </a:r>
            <a:r>
              <a:rPr lang="ko-KR" altLang="en-US" b="1">
                <a:solidFill>
                  <a:schemeClr val="bg1"/>
                </a:solidFill>
              </a:rPr>
              <a:t>상시종업원 </a:t>
            </a:r>
            <a:r>
              <a:rPr lang="en-US" altLang="ko-KR" b="1">
                <a:solidFill>
                  <a:schemeClr val="bg1"/>
                </a:solidFill>
              </a:rPr>
              <a:t>50</a:t>
            </a:r>
            <a:r>
              <a:rPr lang="ko-KR" altLang="en-US" b="1">
                <a:solidFill>
                  <a:schemeClr val="bg1"/>
                </a:solidFill>
              </a:rPr>
              <a:t>인 이하</a:t>
            </a:r>
            <a:r>
              <a:rPr lang="en-US" altLang="ko-KR" b="1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13324" name="Picture 29" descr="009---1"/>
          <p:cNvPicPr>
            <a:picLocks noChangeAspect="1" noChangeArrowheads="1"/>
          </p:cNvPicPr>
          <p:nvPr/>
        </p:nvPicPr>
        <p:blipFill>
          <a:blip r:embed="rId3" cstate="print">
            <a:lum bright="6000"/>
          </a:blip>
          <a:srcRect/>
          <a:stretch>
            <a:fillRect/>
          </a:stretch>
        </p:blipFill>
        <p:spPr bwMode="auto">
          <a:xfrm>
            <a:off x="539750" y="4365625"/>
            <a:ext cx="28892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5" name="Picture 29" descr="009---1"/>
          <p:cNvPicPr>
            <a:picLocks noChangeAspect="1" noChangeArrowheads="1"/>
          </p:cNvPicPr>
          <p:nvPr/>
        </p:nvPicPr>
        <p:blipFill>
          <a:blip r:embed="rId3" cstate="print">
            <a:lum bright="6000"/>
          </a:blip>
          <a:srcRect/>
          <a:stretch>
            <a:fillRect/>
          </a:stretch>
        </p:blipFill>
        <p:spPr bwMode="auto">
          <a:xfrm>
            <a:off x="539750" y="4941888"/>
            <a:ext cx="288925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6" name="Picture 29" descr="009---1"/>
          <p:cNvPicPr>
            <a:picLocks noChangeAspect="1" noChangeArrowheads="1"/>
          </p:cNvPicPr>
          <p:nvPr/>
        </p:nvPicPr>
        <p:blipFill>
          <a:blip r:embed="rId3" cstate="print">
            <a:lum bright="6000"/>
          </a:blip>
          <a:srcRect/>
          <a:stretch>
            <a:fillRect/>
          </a:stretch>
        </p:blipFill>
        <p:spPr bwMode="auto">
          <a:xfrm>
            <a:off x="539750" y="5516563"/>
            <a:ext cx="288925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7877175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II.</a:t>
            </a:r>
            <a:r>
              <a:rPr lang="en-US" altLang="ko-KR" dirty="0" smtClean="0"/>
              <a:t> </a:t>
            </a:r>
            <a:r>
              <a:rPr lang="ko-KR" altLang="en-US" sz="29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지역기반육성기술개발사업 신규지원 계획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4"/>
          <p:cNvSpPr>
            <a:spLocks noChangeArrowheads="1"/>
          </p:cNvSpPr>
          <p:nvPr/>
        </p:nvSpPr>
        <p:spPr bwMode="auto">
          <a:xfrm>
            <a:off x="250825" y="1268413"/>
            <a:ext cx="86756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95288" y="1658938"/>
            <a:ext cx="8424862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5341" tIns="42670" rIns="85341" bIns="42670"/>
          <a:lstStyle/>
          <a:p>
            <a:pPr algn="just" defTabSz="854075" latinLnBrk="0">
              <a:lnSpc>
                <a:spcPct val="110000"/>
              </a:lnSpc>
              <a:buFont typeface="Wingdings" pitchFamily="2" charset="2"/>
              <a:buChar char="v"/>
            </a:pPr>
            <a:endParaRPr lang="en-US" altLang="ko-KR" sz="1500" b="1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  <a:p>
            <a:pPr algn="just" defTabSz="854075" latinLnBrk="0">
              <a:lnSpc>
                <a:spcPct val="120000"/>
              </a:lnSpc>
              <a:buFont typeface="Wingdings" pitchFamily="2" charset="2"/>
              <a:buChar char="v"/>
            </a:pPr>
            <a:endParaRPr lang="en-US" altLang="ko-KR" sz="1500" b="1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40" name="AutoShape 1077"/>
          <p:cNvSpPr>
            <a:spLocks noChangeArrowheads="1"/>
          </p:cNvSpPr>
          <p:nvPr/>
        </p:nvSpPr>
        <p:spPr bwMode="auto">
          <a:xfrm>
            <a:off x="571472" y="1500174"/>
            <a:ext cx="8259763" cy="4679950"/>
          </a:xfrm>
          <a:prstGeom prst="roundRect">
            <a:avLst>
              <a:gd name="adj" fmla="val 5630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tIns="82800" anchor="ctr"/>
          <a:lstStyle/>
          <a:p>
            <a:pPr>
              <a:lnSpc>
                <a:spcPct val="100000"/>
              </a:lnSpc>
              <a:buFont typeface="Wingdings" pitchFamily="2" charset="2"/>
              <a:buNone/>
            </a:pPr>
            <a:endParaRPr lang="en-US" altLang="ko-KR" sz="2000">
              <a:solidFill>
                <a:schemeClr val="tx1"/>
              </a:solidFill>
            </a:endParaRPr>
          </a:p>
        </p:txBody>
      </p:sp>
      <p:sp>
        <p:nvSpPr>
          <p:cNvPr id="341000" name="Rectangle 8"/>
          <p:cNvSpPr>
            <a:spLocks noChangeArrowheads="1"/>
          </p:cNvSpPr>
          <p:nvPr/>
        </p:nvSpPr>
        <p:spPr bwMode="auto">
          <a:xfrm>
            <a:off x="817563" y="2060575"/>
            <a:ext cx="7897812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ko-KR" altLang="en-US" sz="1600" b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참여기관 </a:t>
            </a:r>
            <a:r>
              <a:rPr lang="en-US" altLang="ko-KR" sz="1400" b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ko-KR" altLang="en-US" sz="1400" dirty="0">
                <a:solidFill>
                  <a:schemeClr val="tx1"/>
                </a:solidFill>
              </a:rPr>
              <a:t>경남지역 및 타 지역</a:t>
            </a:r>
            <a:r>
              <a:rPr lang="en-US" altLang="ko-KR" sz="1400" dirty="0">
                <a:solidFill>
                  <a:schemeClr val="tx1"/>
                </a:solidFill>
              </a:rPr>
              <a:t>(</a:t>
            </a:r>
            <a:r>
              <a:rPr lang="ko-KR" altLang="en-US" sz="1400" dirty="0">
                <a:solidFill>
                  <a:schemeClr val="tx1"/>
                </a:solidFill>
              </a:rPr>
              <a:t>수도권 포함</a:t>
            </a:r>
            <a:r>
              <a:rPr lang="en-US" altLang="ko-KR" sz="1400" dirty="0">
                <a:solidFill>
                  <a:schemeClr val="tx1"/>
                </a:solidFill>
              </a:rPr>
              <a:t>)</a:t>
            </a:r>
            <a:r>
              <a:rPr lang="ko-KR" altLang="en-US" sz="1400" dirty="0">
                <a:solidFill>
                  <a:schemeClr val="tx1"/>
                </a:solidFill>
              </a:rPr>
              <a:t>에 소재하는 접수마감일 현재 창업한지 </a:t>
            </a:r>
            <a:r>
              <a:rPr lang="en-US" altLang="ko-KR" sz="1400" dirty="0">
                <a:solidFill>
                  <a:schemeClr val="tx1"/>
                </a:solidFill>
              </a:rPr>
              <a:t>1</a:t>
            </a:r>
            <a:r>
              <a:rPr lang="ko-KR" altLang="en-US" sz="1400" dirty="0">
                <a:solidFill>
                  <a:schemeClr val="tx1"/>
                </a:solidFill>
              </a:rPr>
              <a:t>년 이상인 </a:t>
            </a: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               </a:t>
            </a:r>
            <a:r>
              <a:rPr lang="ko-KR" altLang="en-US" sz="1400" dirty="0">
                <a:solidFill>
                  <a:schemeClr val="tx1"/>
                </a:solidFill>
              </a:rPr>
              <a:t>기업 또는 경남지역 및 타 지역</a:t>
            </a:r>
            <a:r>
              <a:rPr lang="en-US" altLang="ko-KR" sz="1400" dirty="0">
                <a:solidFill>
                  <a:schemeClr val="tx1"/>
                </a:solidFill>
              </a:rPr>
              <a:t>(</a:t>
            </a:r>
            <a:r>
              <a:rPr lang="ko-KR" altLang="en-US" sz="1400" dirty="0">
                <a:solidFill>
                  <a:schemeClr val="tx1"/>
                </a:solidFill>
              </a:rPr>
              <a:t>수도권 포함</a:t>
            </a:r>
            <a:r>
              <a:rPr lang="en-US" altLang="ko-KR" sz="1400" dirty="0">
                <a:solidFill>
                  <a:schemeClr val="tx1"/>
                </a:solidFill>
              </a:rPr>
              <a:t>)</a:t>
            </a:r>
            <a:r>
              <a:rPr lang="ko-KR" altLang="en-US" sz="1400" dirty="0">
                <a:solidFill>
                  <a:schemeClr val="tx1"/>
                </a:solidFill>
              </a:rPr>
              <a:t>에 소재하는 지역특화센터의 법인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</a:p>
          <a:p>
            <a:pPr>
              <a:lnSpc>
                <a:spcPct val="10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               </a:t>
            </a:r>
            <a:r>
              <a:rPr lang="ko-KR" altLang="en-US" sz="1400" dirty="0" err="1">
                <a:solidFill>
                  <a:schemeClr val="tx1"/>
                </a:solidFill>
              </a:rPr>
              <a:t>테크노파크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지역기술혁신센터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대학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비영리연구기관</a:t>
            </a:r>
          </a:p>
          <a:p>
            <a:pPr>
              <a:lnSpc>
                <a:spcPct val="100000"/>
              </a:lnSpc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                다만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경남지역에 소재한 기업이 총 민간부담금의 </a:t>
            </a:r>
            <a:r>
              <a:rPr lang="en-US" altLang="ko-KR" sz="1400" dirty="0">
                <a:solidFill>
                  <a:schemeClr val="tx1"/>
                </a:solidFill>
              </a:rPr>
              <a:t>50%</a:t>
            </a:r>
            <a:r>
              <a:rPr lang="ko-KR" altLang="en-US" sz="1400" dirty="0">
                <a:solidFill>
                  <a:schemeClr val="tx1"/>
                </a:solidFill>
              </a:rPr>
              <a:t>이상을 부담해야 함</a:t>
            </a:r>
          </a:p>
          <a:p>
            <a:pPr>
              <a:lnSpc>
                <a:spcPct val="10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                </a:t>
            </a:r>
            <a:r>
              <a:rPr lang="en-US" altLang="ko-KR" sz="1400" dirty="0" smtClean="0">
                <a:solidFill>
                  <a:srgbClr val="CC00CC"/>
                </a:solidFill>
              </a:rPr>
              <a:t>(</a:t>
            </a:r>
            <a:r>
              <a:rPr lang="ko-KR" altLang="en-US" sz="1400" dirty="0" smtClean="0">
                <a:solidFill>
                  <a:srgbClr val="CC00CC"/>
                </a:solidFill>
              </a:rPr>
              <a:t>주관기관이 </a:t>
            </a:r>
            <a:r>
              <a:rPr lang="ko-KR" altLang="en-US" sz="1400" dirty="0" err="1">
                <a:solidFill>
                  <a:srgbClr val="CC00CC"/>
                </a:solidFill>
              </a:rPr>
              <a:t>총민간부담금의</a:t>
            </a:r>
            <a:r>
              <a:rPr lang="ko-KR" altLang="en-US" sz="1400" dirty="0">
                <a:solidFill>
                  <a:srgbClr val="CC00CC"/>
                </a:solidFill>
              </a:rPr>
              <a:t> </a:t>
            </a:r>
            <a:r>
              <a:rPr lang="en-US" altLang="ko-KR" sz="1400" dirty="0">
                <a:solidFill>
                  <a:srgbClr val="CC00CC"/>
                </a:solidFill>
              </a:rPr>
              <a:t>50%</a:t>
            </a:r>
            <a:r>
              <a:rPr lang="ko-KR" altLang="en-US" sz="1400" dirty="0">
                <a:solidFill>
                  <a:srgbClr val="CC00CC"/>
                </a:solidFill>
              </a:rPr>
              <a:t>이상을 부담하고</a:t>
            </a:r>
            <a:r>
              <a:rPr lang="en-US" altLang="ko-KR" sz="1400" dirty="0">
                <a:solidFill>
                  <a:srgbClr val="CC00CC"/>
                </a:solidFill>
              </a:rPr>
              <a:t>, </a:t>
            </a:r>
            <a:r>
              <a:rPr lang="ko-KR" altLang="en-US" sz="1400" dirty="0" smtClean="0">
                <a:solidFill>
                  <a:srgbClr val="CC00CC"/>
                </a:solidFill>
              </a:rPr>
              <a:t>참여기관이 </a:t>
            </a:r>
            <a:r>
              <a:rPr lang="ko-KR" altLang="en-US" sz="1400" dirty="0">
                <a:solidFill>
                  <a:srgbClr val="CC00CC"/>
                </a:solidFill>
              </a:rPr>
              <a:t>나머지를 부담하면 가능</a:t>
            </a:r>
            <a:r>
              <a:rPr lang="en-US" altLang="ko-KR" sz="1400" dirty="0">
                <a:solidFill>
                  <a:srgbClr val="CC00CC"/>
                </a:solidFill>
              </a:rPr>
              <a:t>)</a:t>
            </a:r>
          </a:p>
          <a:p>
            <a:pPr>
              <a:lnSpc>
                <a:spcPct val="10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                </a:t>
            </a:r>
          </a:p>
          <a:p>
            <a:pPr>
              <a:lnSpc>
                <a:spcPct val="100000"/>
              </a:lnSpc>
              <a:defRPr/>
            </a:pP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위탁기관</a:t>
            </a:r>
            <a:r>
              <a:rPr lang="ko-KR" altLang="en-US" sz="1400" dirty="0">
                <a:solidFill>
                  <a:schemeClr val="tx1"/>
                </a:solidFill>
              </a:rPr>
              <a:t> </a:t>
            </a:r>
            <a:r>
              <a:rPr lang="en-US" altLang="ko-KR" sz="1400" dirty="0">
                <a:solidFill>
                  <a:schemeClr val="tx1"/>
                </a:solidFill>
              </a:rPr>
              <a:t>: </a:t>
            </a:r>
            <a:r>
              <a:rPr lang="ko-KR" altLang="en-US" sz="1400" dirty="0">
                <a:solidFill>
                  <a:schemeClr val="tx1"/>
                </a:solidFill>
              </a:rPr>
              <a:t>경남지역 및 타 지역에 소재하는 대학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비영리연구기관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지역특화센터의 법인</a:t>
            </a:r>
            <a:r>
              <a:rPr lang="en-US" altLang="ko-KR" sz="1400" dirty="0">
                <a:solidFill>
                  <a:schemeClr val="tx1"/>
                </a:solidFill>
              </a:rPr>
              <a:t>,</a:t>
            </a:r>
          </a:p>
          <a:p>
            <a:pPr>
              <a:lnSpc>
                <a:spcPct val="10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                </a:t>
            </a:r>
            <a:r>
              <a:rPr lang="ko-KR" altLang="en-US" sz="1400" dirty="0" err="1">
                <a:solidFill>
                  <a:schemeClr val="tx1"/>
                </a:solidFill>
              </a:rPr>
              <a:t>테크노파크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지역혁신센터 등</a:t>
            </a:r>
            <a:endParaRPr lang="en-US" altLang="ko-KR" sz="1400" dirty="0">
              <a:solidFill>
                <a:schemeClr val="tx1"/>
              </a:solidFill>
            </a:endParaRPr>
          </a:p>
        </p:txBody>
      </p:sp>
      <p:pic>
        <p:nvPicPr>
          <p:cNvPr id="14342" name="Picture 16" descr="009----3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611188" y="3644900"/>
            <a:ext cx="18732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2" descr="009----3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611188" y="2133600"/>
            <a:ext cx="18732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344" name="Group 33"/>
          <p:cNvGrpSpPr>
            <a:grpSpLocks/>
          </p:cNvGrpSpPr>
          <p:nvPr/>
        </p:nvGrpSpPr>
        <p:grpSpPr bwMode="auto">
          <a:xfrm>
            <a:off x="522288" y="1331913"/>
            <a:ext cx="1655762" cy="425450"/>
            <a:chOff x="-431" y="3253"/>
            <a:chExt cx="1043" cy="268"/>
          </a:xfrm>
        </p:grpSpPr>
        <p:sp>
          <p:nvSpPr>
            <p:cNvPr id="341026" name="AutoShape 34"/>
            <p:cNvSpPr>
              <a:spLocks noChangeArrowheads="1"/>
            </p:cNvSpPr>
            <p:nvPr/>
          </p:nvSpPr>
          <p:spPr bwMode="auto">
            <a:xfrm>
              <a:off x="-431" y="3253"/>
              <a:ext cx="1043" cy="268"/>
            </a:xfrm>
            <a:prstGeom prst="flowChartTerminator">
              <a:avLst/>
            </a:prstGeom>
            <a:gradFill rotWithShape="1">
              <a:gsLst>
                <a:gs pos="0">
                  <a:srgbClr val="0238D0"/>
                </a:gs>
                <a:gs pos="100000">
                  <a:srgbClr val="0238D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8100" algn="ctr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lnSpc>
                  <a:spcPct val="100000"/>
                </a:lnSpc>
                <a:defRPr/>
              </a:pPr>
              <a:endParaRPr lang="ko-KR" altLang="en-US" sz="4000" b="1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367" name="Text Box 35"/>
            <p:cNvSpPr txBox="1">
              <a:spLocks noChangeArrowheads="1"/>
            </p:cNvSpPr>
            <p:nvPr/>
          </p:nvSpPr>
          <p:spPr bwMode="auto">
            <a:xfrm>
              <a:off x="-256" y="3258"/>
              <a:ext cx="681" cy="231"/>
            </a:xfrm>
            <a:prstGeom prst="rect">
              <a:avLst/>
            </a:prstGeom>
            <a:gradFill rotWithShape="1">
              <a:gsLst>
                <a:gs pos="0">
                  <a:srgbClr val="0238D0"/>
                </a:gs>
                <a:gs pos="100000">
                  <a:srgbClr val="011A60"/>
                </a:gs>
              </a:gsLst>
              <a:lin ang="2700000" scaled="1"/>
            </a:gradFill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762000">
                <a:lnSpc>
                  <a:spcPct val="100000"/>
                </a:lnSpc>
                <a:spcBef>
                  <a:spcPct val="50000"/>
                </a:spcBef>
              </a:pPr>
              <a:r>
                <a:rPr lang="ko-KR" altLang="en-US" b="1">
                  <a:solidFill>
                    <a:schemeClr val="bg1"/>
                  </a:solidFill>
                </a:rPr>
                <a:t>신청자격</a:t>
              </a:r>
            </a:p>
          </p:txBody>
        </p:sp>
      </p:grpSp>
      <p:graphicFrame>
        <p:nvGraphicFramePr>
          <p:cNvPr id="40" name="Group 102"/>
          <p:cNvGraphicFramePr>
            <a:graphicFrameLocks noGrp="1"/>
          </p:cNvGraphicFramePr>
          <p:nvPr/>
        </p:nvGraphicFramePr>
        <p:xfrm>
          <a:off x="928688" y="5140325"/>
          <a:ext cx="7602564" cy="860426"/>
        </p:xfrm>
        <a:graphic>
          <a:graphicData uri="http://schemas.openxmlformats.org/drawingml/2006/table">
            <a:tbl>
              <a:tblPr/>
              <a:tblGrid>
                <a:gridCol w="1359968"/>
                <a:gridCol w="2270705"/>
                <a:gridCol w="2079228"/>
                <a:gridCol w="1892663"/>
              </a:tblGrid>
              <a:tr h="496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사업공고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>
                        <a:alpha val="8784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Y헤드라인M" pitchFamily="18" charset="-127"/>
                          <a:ea typeface="HY헤드라인M" pitchFamily="18" charset="-127"/>
                        </a:rPr>
                        <a:t>사업계획서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Y헤드라인M" pitchFamily="18" charset="-127"/>
                          <a:ea typeface="HY헤드라인M" pitchFamily="18" charset="-127"/>
                        </a:rPr>
                        <a:t>전산입력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>
                        <a:alpha val="8784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Y헤드라인M" pitchFamily="18" charset="-127"/>
                          <a:ea typeface="HY헤드라인M" pitchFamily="18" charset="-127"/>
                        </a:rPr>
                        <a:t>사업계획서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Y헤드라인M" pitchFamily="18" charset="-127"/>
                          <a:ea typeface="HY헤드라인M" pitchFamily="18" charset="-127"/>
                        </a:rPr>
                        <a:t>서류접수</a:t>
                      </a: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0" lang="ko-KR" alt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Y헤드라인M" pitchFamily="18" charset="-127"/>
                          <a:ea typeface="HY헤드라인M" pitchFamily="18" charset="-127"/>
                        </a:rPr>
                        <a:t>평가단</a:t>
                      </a: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>
                        <a:alpha val="8784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선정평가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>
                        <a:alpha val="87842"/>
                      </a:srgbClr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2011.11.17</a:t>
                      </a:r>
                      <a:endParaRPr kumimoji="0" lang="ko-KR" alt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>
                        <a:alpha val="8784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Y헤드라인M" pitchFamily="18" charset="-127"/>
                          <a:ea typeface="HY헤드라인M" pitchFamily="18" charset="-127"/>
                        </a:rPr>
                        <a:t>2012. 1.3 ~ 1.6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>
                        <a:alpha val="8784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Y헤드라인M" pitchFamily="18" charset="-127"/>
                          <a:ea typeface="HY헤드라인M" pitchFamily="18" charset="-127"/>
                        </a:rPr>
                        <a:t>2012.1.9 ~ </a:t>
                      </a: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HY헤드라인M" pitchFamily="18" charset="-127"/>
                          <a:ea typeface="HY헤드라인M" pitchFamily="18" charset="-127"/>
                        </a:rPr>
                        <a:t>1.11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>
                        <a:alpha val="8784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2011</a:t>
                      </a:r>
                      <a:r>
                        <a:rPr kumimoji="0" lang="ko-KR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</a:t>
                      </a:r>
                      <a:r>
                        <a:rPr kumimoji="0" lang="en-US" altLang="ko-KR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</a:t>
                      </a:r>
                      <a:r>
                        <a:rPr kumimoji="0" lang="ko-KR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월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>
                        <a:alpha val="87842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1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7877175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II.</a:t>
            </a:r>
            <a:r>
              <a:rPr lang="en-US" altLang="ko-KR" dirty="0" smtClean="0"/>
              <a:t> </a:t>
            </a:r>
            <a:r>
              <a:rPr lang="ko-KR" altLang="en-US" sz="29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지역기반육성기술개발사업 신규지원 계획</a:t>
            </a:r>
          </a:p>
        </p:txBody>
      </p:sp>
      <p:grpSp>
        <p:nvGrpSpPr>
          <p:cNvPr id="14363" name="Group 50"/>
          <p:cNvGrpSpPr>
            <a:grpSpLocks/>
          </p:cNvGrpSpPr>
          <p:nvPr/>
        </p:nvGrpSpPr>
        <p:grpSpPr bwMode="auto">
          <a:xfrm>
            <a:off x="539750" y="4587875"/>
            <a:ext cx="1655763" cy="425450"/>
            <a:chOff x="-431" y="3253"/>
            <a:chExt cx="1043" cy="268"/>
          </a:xfrm>
        </p:grpSpPr>
        <p:sp>
          <p:nvSpPr>
            <p:cNvPr id="38" name="AutoShape 51"/>
            <p:cNvSpPr>
              <a:spLocks noChangeArrowheads="1"/>
            </p:cNvSpPr>
            <p:nvPr/>
          </p:nvSpPr>
          <p:spPr bwMode="auto">
            <a:xfrm>
              <a:off x="-431" y="3253"/>
              <a:ext cx="1043" cy="268"/>
            </a:xfrm>
            <a:prstGeom prst="flowChartTerminator">
              <a:avLst/>
            </a:prstGeom>
            <a:gradFill rotWithShape="1">
              <a:gsLst>
                <a:gs pos="0">
                  <a:srgbClr val="0238D0"/>
                </a:gs>
                <a:gs pos="100000">
                  <a:srgbClr val="0238D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8100" algn="ctr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lnSpc>
                  <a:spcPct val="100000"/>
                </a:lnSpc>
                <a:defRPr/>
              </a:pPr>
              <a:endParaRPr lang="ko-KR" altLang="en-US" sz="4000" b="1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365" name="Text Box 52"/>
            <p:cNvSpPr txBox="1">
              <a:spLocks noChangeArrowheads="1"/>
            </p:cNvSpPr>
            <p:nvPr/>
          </p:nvSpPr>
          <p:spPr bwMode="auto">
            <a:xfrm>
              <a:off x="-256" y="3258"/>
              <a:ext cx="681" cy="231"/>
            </a:xfrm>
            <a:prstGeom prst="rect">
              <a:avLst/>
            </a:prstGeom>
            <a:gradFill rotWithShape="1">
              <a:gsLst>
                <a:gs pos="0">
                  <a:srgbClr val="0238D0"/>
                </a:gs>
                <a:gs pos="100000">
                  <a:srgbClr val="011A60"/>
                </a:gs>
              </a:gsLst>
              <a:lin ang="2700000" scaled="1"/>
            </a:gradFill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762000">
                <a:lnSpc>
                  <a:spcPct val="100000"/>
                </a:lnSpc>
                <a:spcBef>
                  <a:spcPct val="50000"/>
                </a:spcBef>
              </a:pPr>
              <a:r>
                <a:rPr lang="ko-KR" altLang="en-US" b="1">
                  <a:solidFill>
                    <a:schemeClr val="bg1"/>
                  </a:solidFill>
                </a:rPr>
                <a:t>추진일정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4"/>
          <p:cNvSpPr>
            <a:spLocks noChangeArrowheads="1"/>
          </p:cNvSpPr>
          <p:nvPr/>
        </p:nvSpPr>
        <p:spPr bwMode="auto">
          <a:xfrm>
            <a:off x="250825" y="1268413"/>
            <a:ext cx="86756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95288" y="1658938"/>
            <a:ext cx="8424862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5341" tIns="42670" rIns="85341" bIns="42670"/>
          <a:lstStyle/>
          <a:p>
            <a:pPr algn="just" defTabSz="854075" latinLnBrk="0">
              <a:lnSpc>
                <a:spcPct val="110000"/>
              </a:lnSpc>
              <a:buFont typeface="Wingdings" pitchFamily="2" charset="2"/>
              <a:buChar char="v"/>
            </a:pPr>
            <a:endParaRPr lang="en-US" altLang="ko-KR" sz="1500" b="1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  <a:p>
            <a:pPr algn="just" defTabSz="854075" latinLnBrk="0">
              <a:lnSpc>
                <a:spcPct val="120000"/>
              </a:lnSpc>
              <a:buFont typeface="Wingdings" pitchFamily="2" charset="2"/>
              <a:buChar char="v"/>
            </a:pPr>
            <a:endParaRPr lang="en-US" altLang="ko-KR" sz="1500" b="1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364" name="AutoShape 1077"/>
          <p:cNvSpPr>
            <a:spLocks noChangeArrowheads="1"/>
          </p:cNvSpPr>
          <p:nvPr/>
        </p:nvSpPr>
        <p:spPr bwMode="auto">
          <a:xfrm>
            <a:off x="527050" y="1535113"/>
            <a:ext cx="8259763" cy="4679950"/>
          </a:xfrm>
          <a:prstGeom prst="roundRect">
            <a:avLst>
              <a:gd name="adj" fmla="val 5630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tIns="82800" anchor="ctr"/>
          <a:lstStyle/>
          <a:p>
            <a:pPr>
              <a:lnSpc>
                <a:spcPct val="100000"/>
              </a:lnSpc>
              <a:buFont typeface="Wingdings" pitchFamily="2" charset="2"/>
              <a:buNone/>
            </a:pPr>
            <a:endParaRPr lang="en-US" altLang="ko-KR" sz="2000">
              <a:solidFill>
                <a:schemeClr val="tx1"/>
              </a:solidFill>
            </a:endParaRPr>
          </a:p>
        </p:txBody>
      </p:sp>
      <p:sp>
        <p:nvSpPr>
          <p:cNvPr id="19461" name="Rectangle 8"/>
          <p:cNvSpPr>
            <a:spLocks noChangeArrowheads="1"/>
          </p:cNvSpPr>
          <p:nvPr/>
        </p:nvSpPr>
        <p:spPr bwMode="auto">
          <a:xfrm>
            <a:off x="827088" y="1989138"/>
            <a:ext cx="7897812" cy="386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ko-KR" altLang="en-US" u="sng" dirty="0">
                <a:solidFill>
                  <a:srgbClr val="3333CC"/>
                </a:solidFill>
              </a:rPr>
              <a:t>신청서 교부기간 </a:t>
            </a:r>
            <a:r>
              <a:rPr lang="en-US" altLang="ko-KR" u="sng" dirty="0">
                <a:solidFill>
                  <a:srgbClr val="3333CC"/>
                </a:solidFill>
              </a:rPr>
              <a:t>: </a:t>
            </a:r>
            <a:r>
              <a:rPr lang="en-US" altLang="ko-KR" u="sng" dirty="0" smtClean="0">
                <a:solidFill>
                  <a:srgbClr val="0000CC"/>
                </a:solidFill>
              </a:rPr>
              <a:t>2011. 11. 17(</a:t>
            </a:r>
            <a:r>
              <a:rPr lang="ko-KR" altLang="en-US" u="sng" dirty="0" smtClean="0">
                <a:solidFill>
                  <a:srgbClr val="0000CC"/>
                </a:solidFill>
              </a:rPr>
              <a:t>목</a:t>
            </a:r>
            <a:r>
              <a:rPr lang="en-US" altLang="ko-KR" u="sng" dirty="0" smtClean="0">
                <a:solidFill>
                  <a:srgbClr val="0000CC"/>
                </a:solidFill>
              </a:rPr>
              <a:t>) </a:t>
            </a:r>
            <a:r>
              <a:rPr lang="en-US" altLang="ko-KR" u="sng" dirty="0">
                <a:solidFill>
                  <a:srgbClr val="0000CC"/>
                </a:solidFill>
              </a:rPr>
              <a:t>~ </a:t>
            </a:r>
            <a:r>
              <a:rPr lang="en-US" altLang="ko-KR" u="sng" dirty="0" smtClean="0">
                <a:solidFill>
                  <a:srgbClr val="0000CC"/>
                </a:solidFill>
              </a:rPr>
              <a:t>2012.1. 6(</a:t>
            </a:r>
            <a:r>
              <a:rPr lang="ko-KR" altLang="en-US" u="sng" dirty="0" smtClean="0">
                <a:solidFill>
                  <a:srgbClr val="0000CC"/>
                </a:solidFill>
              </a:rPr>
              <a:t>금</a:t>
            </a:r>
            <a:r>
              <a:rPr lang="en-US" altLang="ko-KR" u="sng" dirty="0" smtClean="0">
                <a:solidFill>
                  <a:srgbClr val="0000CC"/>
                </a:solidFill>
              </a:rPr>
              <a:t>)</a:t>
            </a:r>
            <a:endParaRPr lang="en-US" altLang="ko-KR" u="sng" dirty="0">
              <a:solidFill>
                <a:srgbClr val="0000CC"/>
              </a:solidFill>
            </a:endParaRPr>
          </a:p>
          <a:p>
            <a:pPr>
              <a:lnSpc>
                <a:spcPct val="40000"/>
              </a:lnSpc>
              <a:defRPr/>
            </a:pPr>
            <a:endParaRPr lang="en-US" altLang="ko-KR" u="sng" dirty="0">
              <a:solidFill>
                <a:srgbClr val="0000CC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ko-KR" altLang="en-US" sz="1600" dirty="0">
                <a:solidFill>
                  <a:srgbClr val="3333CC"/>
                </a:solidFill>
              </a:rPr>
              <a:t>신청서 교부 및 접수 안내 </a:t>
            </a:r>
            <a:r>
              <a:rPr lang="en-US" altLang="ko-KR" sz="1600" dirty="0">
                <a:solidFill>
                  <a:srgbClr val="3333CC"/>
                </a:solidFill>
              </a:rPr>
              <a:t>: (</a:t>
            </a:r>
            <a:r>
              <a:rPr lang="ko-KR" altLang="en-US" sz="1600" dirty="0">
                <a:solidFill>
                  <a:srgbClr val="3333CC"/>
                </a:solidFill>
              </a:rPr>
              <a:t>재</a:t>
            </a:r>
            <a:r>
              <a:rPr lang="en-US" altLang="ko-KR" sz="1600" dirty="0">
                <a:solidFill>
                  <a:srgbClr val="3333CC"/>
                </a:solidFill>
              </a:rPr>
              <a:t>)</a:t>
            </a:r>
            <a:r>
              <a:rPr lang="ko-KR" altLang="en-US" sz="1600" dirty="0" err="1">
                <a:solidFill>
                  <a:srgbClr val="3333CC"/>
                </a:solidFill>
              </a:rPr>
              <a:t>경남테크노파크</a:t>
            </a:r>
            <a:r>
              <a:rPr lang="ko-KR" altLang="en-US" sz="1600" dirty="0">
                <a:solidFill>
                  <a:srgbClr val="3333CC"/>
                </a:solidFill>
              </a:rPr>
              <a:t> 홈페이지</a:t>
            </a:r>
            <a:r>
              <a:rPr lang="en-US" altLang="ko-KR" sz="1600" dirty="0">
                <a:solidFill>
                  <a:srgbClr val="3333CC"/>
                </a:solidFill>
              </a:rPr>
              <a:t>(www.gntp.or.kr</a:t>
            </a:r>
            <a:r>
              <a:rPr lang="en-US" altLang="ko-KR" sz="1600" dirty="0"/>
              <a:t>)</a:t>
            </a:r>
          </a:p>
          <a:p>
            <a:pPr>
              <a:defRPr/>
            </a:pPr>
            <a:endParaRPr lang="en-US" altLang="ko-KR" sz="1600" dirty="0"/>
          </a:p>
          <a:p>
            <a:pPr>
              <a:lnSpc>
                <a:spcPct val="100000"/>
              </a:lnSpc>
              <a:defRPr/>
            </a:pPr>
            <a:r>
              <a:rPr lang="ko-KR" altLang="en-US" u="sng" dirty="0">
                <a:solidFill>
                  <a:srgbClr val="3333CC"/>
                </a:solidFill>
              </a:rPr>
              <a:t>전산자료 </a:t>
            </a:r>
            <a:r>
              <a:rPr lang="ko-KR" altLang="en-US" u="sng" dirty="0" smtClean="0">
                <a:solidFill>
                  <a:srgbClr val="3333CC"/>
                </a:solidFill>
              </a:rPr>
              <a:t>입력기간 </a:t>
            </a:r>
            <a:r>
              <a:rPr lang="en-US" altLang="ko-KR" u="sng" dirty="0">
                <a:solidFill>
                  <a:srgbClr val="3333CC"/>
                </a:solidFill>
              </a:rPr>
              <a:t>: </a:t>
            </a:r>
            <a:r>
              <a:rPr lang="en-US" altLang="ko-KR" u="sng" dirty="0" smtClean="0">
                <a:solidFill>
                  <a:srgbClr val="FF0066"/>
                </a:solidFill>
              </a:rPr>
              <a:t>2012. 1. 3(</a:t>
            </a:r>
            <a:r>
              <a:rPr lang="ko-KR" altLang="en-US" u="sng" dirty="0" smtClean="0">
                <a:solidFill>
                  <a:srgbClr val="FF0066"/>
                </a:solidFill>
              </a:rPr>
              <a:t>화</a:t>
            </a:r>
            <a:r>
              <a:rPr lang="en-US" altLang="ko-KR" u="sng" dirty="0" smtClean="0">
                <a:solidFill>
                  <a:srgbClr val="FF0066"/>
                </a:solidFill>
              </a:rPr>
              <a:t>) </a:t>
            </a:r>
            <a:r>
              <a:rPr lang="en-US" altLang="ko-KR" u="sng" dirty="0">
                <a:solidFill>
                  <a:srgbClr val="FF0066"/>
                </a:solidFill>
              </a:rPr>
              <a:t>~ </a:t>
            </a:r>
            <a:r>
              <a:rPr lang="en-US" altLang="ko-KR" u="sng" dirty="0" smtClean="0">
                <a:solidFill>
                  <a:srgbClr val="FF0066"/>
                </a:solidFill>
              </a:rPr>
              <a:t>1. 6(</a:t>
            </a:r>
            <a:r>
              <a:rPr lang="ko-KR" altLang="en-US" u="sng" dirty="0" smtClean="0">
                <a:solidFill>
                  <a:srgbClr val="FF0066"/>
                </a:solidFill>
              </a:rPr>
              <a:t>금</a:t>
            </a:r>
            <a:r>
              <a:rPr lang="en-US" altLang="ko-KR" u="sng" dirty="0" smtClean="0">
                <a:solidFill>
                  <a:srgbClr val="FF0066"/>
                </a:solidFill>
              </a:rPr>
              <a:t>) 18:00</a:t>
            </a:r>
            <a:r>
              <a:rPr lang="ko-KR" altLang="en-US" u="sng" dirty="0" smtClean="0">
                <a:solidFill>
                  <a:srgbClr val="FF0066"/>
                </a:solidFill>
              </a:rPr>
              <a:t>까지</a:t>
            </a:r>
            <a:endParaRPr lang="ko-KR" altLang="en-US" u="sng" dirty="0">
              <a:solidFill>
                <a:srgbClr val="FF0066"/>
              </a:solidFill>
            </a:endParaRPr>
          </a:p>
          <a:p>
            <a:pPr>
              <a:lnSpc>
                <a:spcPct val="30000"/>
              </a:lnSpc>
              <a:defRPr/>
            </a:pPr>
            <a:endParaRPr lang="ko-KR" altLang="en-US" u="sng" dirty="0">
              <a:solidFill>
                <a:srgbClr val="3333CC"/>
              </a:solidFill>
            </a:endParaRPr>
          </a:p>
          <a:p>
            <a:pPr>
              <a:lnSpc>
                <a:spcPct val="110000"/>
              </a:lnSpc>
              <a:buFontTx/>
              <a:buChar char="-"/>
              <a:defRPr/>
            </a:pPr>
            <a:r>
              <a:rPr lang="ko-KR" altLang="en-US" sz="1600" dirty="0">
                <a:solidFill>
                  <a:srgbClr val="3333CC"/>
                </a:solidFill>
              </a:rPr>
              <a:t>제출방법 </a:t>
            </a:r>
            <a:r>
              <a:rPr lang="en-US" altLang="ko-KR" sz="1600" dirty="0" smtClean="0">
                <a:solidFill>
                  <a:srgbClr val="3333CC"/>
                </a:solidFill>
              </a:rPr>
              <a:t>: (</a:t>
            </a:r>
            <a:r>
              <a:rPr lang="ko-KR" altLang="en-US" sz="1600" dirty="0" smtClean="0">
                <a:solidFill>
                  <a:srgbClr val="3333CC"/>
                </a:solidFill>
              </a:rPr>
              <a:t>재</a:t>
            </a:r>
            <a:r>
              <a:rPr lang="en-US" altLang="ko-KR" sz="1600" dirty="0" smtClean="0">
                <a:solidFill>
                  <a:srgbClr val="3333CC"/>
                </a:solidFill>
              </a:rPr>
              <a:t>)</a:t>
            </a:r>
            <a:r>
              <a:rPr lang="ko-KR" altLang="en-US" sz="1600" dirty="0" err="1" smtClean="0">
                <a:solidFill>
                  <a:srgbClr val="3333CC"/>
                </a:solidFill>
              </a:rPr>
              <a:t>경남테크노파크</a:t>
            </a:r>
            <a:r>
              <a:rPr lang="ko-KR" altLang="en-US" sz="1600" dirty="0" smtClean="0">
                <a:solidFill>
                  <a:srgbClr val="3333CC"/>
                </a:solidFill>
              </a:rPr>
              <a:t> 홈페이지의 </a:t>
            </a:r>
            <a:r>
              <a:rPr lang="en-US" altLang="ko-KR" sz="1600" dirty="0" smtClean="0">
                <a:solidFill>
                  <a:srgbClr val="3333CC"/>
                </a:solidFill>
              </a:rPr>
              <a:t>[</a:t>
            </a:r>
            <a:r>
              <a:rPr lang="ko-KR" altLang="en-US" sz="1600" dirty="0" smtClean="0">
                <a:solidFill>
                  <a:srgbClr val="3333CC"/>
                </a:solidFill>
              </a:rPr>
              <a:t>지원사업신청</a:t>
            </a:r>
            <a:r>
              <a:rPr lang="en-US" altLang="ko-KR" sz="1600" dirty="0" smtClean="0">
                <a:solidFill>
                  <a:srgbClr val="3333CC"/>
                </a:solidFill>
              </a:rPr>
              <a:t>]</a:t>
            </a:r>
            <a:endParaRPr lang="en-US" altLang="ko-KR" sz="1600" dirty="0">
              <a:solidFill>
                <a:srgbClr val="CC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100000"/>
              </a:lnSpc>
              <a:defRPr/>
            </a:pPr>
            <a:r>
              <a:rPr lang="en-US" altLang="ko-KR" sz="1600" dirty="0" smtClean="0">
                <a:solidFill>
                  <a:srgbClr val="3333CC"/>
                </a:solidFill>
              </a:rPr>
              <a:t>※ </a:t>
            </a:r>
            <a:r>
              <a:rPr lang="ko-KR" altLang="en-US" sz="1600" dirty="0" err="1" smtClean="0">
                <a:solidFill>
                  <a:srgbClr val="3333CC"/>
                </a:solidFill>
              </a:rPr>
              <a:t>접수시</a:t>
            </a:r>
            <a:r>
              <a:rPr lang="ko-KR" altLang="en-US" sz="1600" dirty="0" smtClean="0">
                <a:solidFill>
                  <a:srgbClr val="3333CC"/>
                </a:solidFill>
              </a:rPr>
              <a:t> 재단 홈페이지 회원가입 후 접수가능</a:t>
            </a:r>
            <a:endParaRPr lang="ko-KR" altLang="en-US" sz="1600" dirty="0">
              <a:solidFill>
                <a:srgbClr val="CC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100000"/>
              </a:lnSpc>
              <a:defRPr/>
            </a:pPr>
            <a:r>
              <a:rPr lang="en-US" altLang="ko-KR" sz="1600" dirty="0">
                <a:solidFill>
                  <a:srgbClr val="3333CC"/>
                </a:solidFill>
              </a:rPr>
              <a:t>※ </a:t>
            </a:r>
            <a:r>
              <a:rPr lang="ko-KR" altLang="en-US" sz="1600" dirty="0">
                <a:solidFill>
                  <a:srgbClr val="3333CC"/>
                </a:solidFill>
              </a:rPr>
              <a:t>사업계획서 접수 마감 </a:t>
            </a:r>
            <a:r>
              <a:rPr lang="en-US" altLang="ko-KR" sz="1600" dirty="0">
                <a:solidFill>
                  <a:srgbClr val="3333CC"/>
                </a:solidFill>
              </a:rPr>
              <a:t>3</a:t>
            </a:r>
            <a:r>
              <a:rPr lang="ko-KR" altLang="en-US" sz="1600" dirty="0">
                <a:solidFill>
                  <a:srgbClr val="3333CC"/>
                </a:solidFill>
              </a:rPr>
              <a:t>일전</a:t>
            </a:r>
            <a:r>
              <a:rPr lang="en-US" altLang="ko-KR" sz="1600" dirty="0">
                <a:solidFill>
                  <a:srgbClr val="3333CC"/>
                </a:solidFill>
              </a:rPr>
              <a:t>(</a:t>
            </a:r>
            <a:r>
              <a:rPr lang="en-US" altLang="ko-KR" sz="1600" dirty="0" smtClean="0">
                <a:solidFill>
                  <a:srgbClr val="3333CC"/>
                </a:solidFill>
              </a:rPr>
              <a:t>2012. 1. 6)</a:t>
            </a:r>
            <a:r>
              <a:rPr lang="ko-KR" altLang="en-US" sz="1600" dirty="0">
                <a:solidFill>
                  <a:srgbClr val="3333CC"/>
                </a:solidFill>
              </a:rPr>
              <a:t>까지 </a:t>
            </a:r>
            <a:r>
              <a:rPr lang="ko-KR" altLang="en-US" sz="1600" dirty="0" smtClean="0">
                <a:solidFill>
                  <a:srgbClr val="3333CC"/>
                </a:solidFill>
              </a:rPr>
              <a:t>전산 접수 및 전산자료 </a:t>
            </a:r>
            <a:r>
              <a:rPr lang="ko-KR" altLang="en-US" sz="1600" dirty="0">
                <a:solidFill>
                  <a:srgbClr val="3333CC"/>
                </a:solidFill>
              </a:rPr>
              <a:t>제출을 완료하여야 하며</a:t>
            </a:r>
            <a:r>
              <a:rPr lang="en-US" altLang="ko-KR" sz="1600" dirty="0">
                <a:solidFill>
                  <a:srgbClr val="3333CC"/>
                </a:solidFill>
              </a:rPr>
              <a:t>,  </a:t>
            </a:r>
            <a:r>
              <a:rPr lang="ko-KR" altLang="en-US" sz="1600" dirty="0" smtClean="0">
                <a:solidFill>
                  <a:srgbClr val="3333CC"/>
                </a:solidFill>
              </a:rPr>
              <a:t>전산접수를 완료하지 </a:t>
            </a:r>
            <a:r>
              <a:rPr lang="ko-KR" altLang="en-US" sz="1600" dirty="0">
                <a:solidFill>
                  <a:srgbClr val="3333CC"/>
                </a:solidFill>
              </a:rPr>
              <a:t>않고 서류만 제출한 경우는 </a:t>
            </a:r>
            <a:r>
              <a:rPr lang="ko-KR" altLang="en-US" sz="1600" dirty="0" smtClean="0">
                <a:solidFill>
                  <a:srgbClr val="3333CC"/>
                </a:solidFill>
              </a:rPr>
              <a:t>반려함</a:t>
            </a:r>
            <a:endParaRPr lang="en-US" altLang="ko-KR" sz="1600" dirty="0" smtClean="0">
              <a:solidFill>
                <a:srgbClr val="3333CC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en-US" altLang="ko-KR" sz="1600" dirty="0" smtClean="0">
                <a:solidFill>
                  <a:srgbClr val="3333CC"/>
                </a:solidFill>
              </a:rPr>
              <a:t> </a:t>
            </a:r>
            <a:endParaRPr lang="ko-KR" altLang="en-US" sz="1600" dirty="0">
              <a:solidFill>
                <a:srgbClr val="3333CC"/>
              </a:solidFill>
            </a:endParaRPr>
          </a:p>
          <a:p>
            <a:pPr>
              <a:lnSpc>
                <a:spcPct val="50000"/>
              </a:lnSpc>
              <a:defRPr/>
            </a:pPr>
            <a:endParaRPr lang="ko-KR" altLang="en-US" dirty="0">
              <a:solidFill>
                <a:srgbClr val="3333CC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en-US" altLang="ko-KR" sz="1600" dirty="0">
                <a:solidFill>
                  <a:srgbClr val="3333CC"/>
                </a:solidFill>
              </a:rPr>
              <a:t>※ </a:t>
            </a:r>
            <a:r>
              <a:rPr lang="ko-KR" altLang="en-US" sz="1600" dirty="0">
                <a:solidFill>
                  <a:srgbClr val="3333CC"/>
                </a:solidFill>
              </a:rPr>
              <a:t>전산자료는 반드시 </a:t>
            </a:r>
            <a:r>
              <a:rPr lang="ko-KR" altLang="en-US" sz="1600" dirty="0" err="1">
                <a:solidFill>
                  <a:srgbClr val="3333CC"/>
                </a:solidFill>
              </a:rPr>
              <a:t>신청기관명으로</a:t>
            </a:r>
            <a:r>
              <a:rPr lang="ko-KR" altLang="en-US" sz="1600" dirty="0">
                <a:solidFill>
                  <a:srgbClr val="3333CC"/>
                </a:solidFill>
              </a:rPr>
              <a:t> 작성하여 제출</a:t>
            </a:r>
            <a:r>
              <a:rPr lang="ko-KR" altLang="en-US" dirty="0">
                <a:solidFill>
                  <a:srgbClr val="3333CC"/>
                </a:solidFill>
              </a:rPr>
              <a:t> </a:t>
            </a:r>
          </a:p>
          <a:p>
            <a:pPr>
              <a:defRPr/>
            </a:pPr>
            <a:endParaRPr lang="ko-KR" altLang="en-US" dirty="0">
              <a:solidFill>
                <a:srgbClr val="3333CC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ko-KR" altLang="en-US" u="sng" dirty="0">
                <a:solidFill>
                  <a:srgbClr val="3333CC"/>
                </a:solidFill>
              </a:rPr>
              <a:t>신청서 접수기간 </a:t>
            </a:r>
            <a:r>
              <a:rPr lang="en-US" altLang="ko-KR" u="sng" dirty="0">
                <a:solidFill>
                  <a:srgbClr val="3333CC"/>
                </a:solidFill>
              </a:rPr>
              <a:t>: </a:t>
            </a:r>
            <a:r>
              <a:rPr lang="en-US" altLang="ko-KR" u="sng" dirty="0" smtClean="0">
                <a:solidFill>
                  <a:srgbClr val="FF0066"/>
                </a:solidFill>
              </a:rPr>
              <a:t>2012. 1. 9(</a:t>
            </a:r>
            <a:r>
              <a:rPr lang="ko-KR" altLang="en-US" u="sng" dirty="0" smtClean="0">
                <a:solidFill>
                  <a:srgbClr val="FF0066"/>
                </a:solidFill>
              </a:rPr>
              <a:t>월</a:t>
            </a:r>
            <a:r>
              <a:rPr lang="en-US" altLang="ko-KR" u="sng" dirty="0" smtClean="0">
                <a:solidFill>
                  <a:srgbClr val="FF0066"/>
                </a:solidFill>
              </a:rPr>
              <a:t>) </a:t>
            </a:r>
            <a:r>
              <a:rPr lang="en-US" altLang="ko-KR" u="sng" dirty="0">
                <a:solidFill>
                  <a:srgbClr val="FF0066"/>
                </a:solidFill>
              </a:rPr>
              <a:t>~ </a:t>
            </a:r>
            <a:r>
              <a:rPr lang="en-US" altLang="ko-KR" u="sng" dirty="0" smtClean="0">
                <a:solidFill>
                  <a:srgbClr val="FF0066"/>
                </a:solidFill>
              </a:rPr>
              <a:t>1. 11(</a:t>
            </a:r>
            <a:r>
              <a:rPr lang="ko-KR" altLang="en-US" u="sng" dirty="0" smtClean="0">
                <a:solidFill>
                  <a:srgbClr val="FF0066"/>
                </a:solidFill>
              </a:rPr>
              <a:t>수</a:t>
            </a:r>
            <a:r>
              <a:rPr lang="en-US" altLang="ko-KR" u="sng" dirty="0" smtClean="0">
                <a:solidFill>
                  <a:srgbClr val="FF0066"/>
                </a:solidFill>
              </a:rPr>
              <a:t>), </a:t>
            </a:r>
            <a:r>
              <a:rPr lang="en-US" altLang="ko-KR" u="sng" dirty="0">
                <a:solidFill>
                  <a:srgbClr val="FF0066"/>
                </a:solidFill>
              </a:rPr>
              <a:t>9:00 ~ 18:00</a:t>
            </a:r>
          </a:p>
          <a:p>
            <a:pPr>
              <a:lnSpc>
                <a:spcPct val="100000"/>
              </a:lnSpc>
              <a:defRPr/>
            </a:pPr>
            <a:endParaRPr lang="en-US" altLang="ko-KR" dirty="0">
              <a:solidFill>
                <a:srgbClr val="3333CC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ko-KR" altLang="en-US" u="sng" dirty="0">
                <a:solidFill>
                  <a:srgbClr val="3333CC"/>
                </a:solidFill>
              </a:rPr>
              <a:t>신청서 접수처 </a:t>
            </a:r>
            <a:r>
              <a:rPr lang="en-US" altLang="ko-KR" u="sng" dirty="0">
                <a:solidFill>
                  <a:srgbClr val="3333CC"/>
                </a:solidFill>
              </a:rPr>
              <a:t>: </a:t>
            </a:r>
            <a:r>
              <a:rPr lang="ko-KR" altLang="en-US" u="sng" dirty="0" err="1">
                <a:solidFill>
                  <a:srgbClr val="3333CC"/>
                </a:solidFill>
              </a:rPr>
              <a:t>지역산업평가단에</a:t>
            </a:r>
            <a:r>
              <a:rPr lang="ko-KR" altLang="en-US" u="sng" dirty="0">
                <a:solidFill>
                  <a:srgbClr val="3333CC"/>
                </a:solidFill>
              </a:rPr>
              <a:t> 직접제출 </a:t>
            </a:r>
            <a:r>
              <a:rPr lang="en-US" altLang="ko-KR" u="sng" dirty="0">
                <a:solidFill>
                  <a:srgbClr val="3333CC"/>
                </a:solidFill>
              </a:rPr>
              <a:t>(</a:t>
            </a:r>
            <a:r>
              <a:rPr lang="ko-KR" altLang="en-US" u="sng" dirty="0">
                <a:solidFill>
                  <a:srgbClr val="3333CC"/>
                </a:solidFill>
              </a:rPr>
              <a:t>우편접수 </a:t>
            </a:r>
            <a:r>
              <a:rPr lang="ko-KR" altLang="en-US" u="sng" dirty="0" err="1">
                <a:solidFill>
                  <a:srgbClr val="3333CC"/>
                </a:solidFill>
              </a:rPr>
              <a:t>안함</a:t>
            </a:r>
            <a:r>
              <a:rPr lang="en-US" altLang="ko-KR" u="sng" dirty="0">
                <a:solidFill>
                  <a:srgbClr val="3333CC"/>
                </a:solidFill>
              </a:rPr>
              <a:t>)</a:t>
            </a:r>
          </a:p>
        </p:txBody>
      </p:sp>
      <p:pic>
        <p:nvPicPr>
          <p:cNvPr id="15366" name="Picture 16" descr="009----3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574675" y="3141663"/>
            <a:ext cx="18732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2" descr="009----3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574675" y="2060575"/>
            <a:ext cx="18732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 Box 35"/>
          <p:cNvSpPr txBox="1">
            <a:spLocks noChangeArrowheads="1"/>
          </p:cNvSpPr>
          <p:nvPr/>
        </p:nvSpPr>
        <p:spPr bwMode="auto">
          <a:xfrm>
            <a:off x="914400" y="1339850"/>
            <a:ext cx="2300288" cy="369888"/>
          </a:xfrm>
          <a:prstGeom prst="rect">
            <a:avLst/>
          </a:prstGeom>
          <a:gradFill rotWithShape="1">
            <a:gsLst>
              <a:gs pos="0">
                <a:srgbClr val="0238D0"/>
              </a:gs>
              <a:gs pos="100000">
                <a:srgbClr val="011A60"/>
              </a:gs>
            </a:gsLst>
            <a:lin ang="2700000" scaled="1"/>
          </a:gradFill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762000">
              <a:lnSpc>
                <a:spcPct val="100000"/>
              </a:lnSpc>
              <a:spcBef>
                <a:spcPct val="50000"/>
              </a:spcBef>
            </a:pPr>
            <a:r>
              <a:rPr lang="ko-KR" altLang="en-US" b="1">
                <a:solidFill>
                  <a:schemeClr val="bg1"/>
                </a:solidFill>
              </a:rPr>
              <a:t>신청서교부  및 접수</a:t>
            </a:r>
          </a:p>
        </p:txBody>
      </p:sp>
      <p:pic>
        <p:nvPicPr>
          <p:cNvPr id="15369" name="Picture 16" descr="009----3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601663" y="5084763"/>
            <a:ext cx="18732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6" descr="009----3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614363" y="5661025"/>
            <a:ext cx="18732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7877175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II.</a:t>
            </a:r>
            <a:r>
              <a:rPr lang="en-US" altLang="ko-KR" dirty="0" smtClean="0"/>
              <a:t> </a:t>
            </a:r>
            <a:r>
              <a:rPr lang="ko-KR" altLang="en-US" sz="29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지역기반육성기술개발사업 신규지원 계획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4"/>
          <p:cNvSpPr>
            <a:spLocks noChangeArrowheads="1"/>
          </p:cNvSpPr>
          <p:nvPr/>
        </p:nvSpPr>
        <p:spPr bwMode="auto">
          <a:xfrm>
            <a:off x="250825" y="1268413"/>
            <a:ext cx="86756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" name="AutoShape 1077"/>
          <p:cNvSpPr>
            <a:spLocks noChangeArrowheads="1"/>
          </p:cNvSpPr>
          <p:nvPr/>
        </p:nvSpPr>
        <p:spPr bwMode="auto">
          <a:xfrm>
            <a:off x="500063" y="1954213"/>
            <a:ext cx="8072437" cy="4321175"/>
          </a:xfrm>
          <a:prstGeom prst="roundRect">
            <a:avLst>
              <a:gd name="adj" fmla="val 5630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tIns="82800" anchor="ctr"/>
          <a:lstStyle/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endParaRPr lang="ko-KR" altLang="en-U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6388" name="Group 12"/>
          <p:cNvGrpSpPr>
            <a:grpSpLocks/>
          </p:cNvGrpSpPr>
          <p:nvPr/>
        </p:nvGrpSpPr>
        <p:grpSpPr bwMode="auto">
          <a:xfrm>
            <a:off x="323850" y="1325563"/>
            <a:ext cx="4043363" cy="652462"/>
            <a:chOff x="204" y="754"/>
            <a:chExt cx="2547" cy="411"/>
          </a:xfrm>
        </p:grpSpPr>
        <p:grpSp>
          <p:nvGrpSpPr>
            <p:cNvPr id="16402" name="Group 13"/>
            <p:cNvGrpSpPr>
              <a:grpSpLocks/>
            </p:cNvGrpSpPr>
            <p:nvPr/>
          </p:nvGrpSpPr>
          <p:grpSpPr bwMode="auto">
            <a:xfrm>
              <a:off x="476" y="754"/>
              <a:ext cx="2275" cy="363"/>
              <a:chOff x="2336" y="754"/>
              <a:chExt cx="3084" cy="266"/>
            </a:xfrm>
          </p:grpSpPr>
          <p:pic>
            <p:nvPicPr>
              <p:cNvPr id="16410" name="Picture 10" descr="13 박스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72552" t="45509" r="2864" b="32916"/>
              <a:stretch>
                <a:fillRect/>
              </a:stretch>
            </p:blipFill>
            <p:spPr bwMode="auto">
              <a:xfrm>
                <a:off x="2336" y="754"/>
                <a:ext cx="3084" cy="2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11" name="Text Box 2144"/>
              <p:cNvSpPr txBox="1">
                <a:spLocks noChangeArrowheads="1"/>
              </p:cNvSpPr>
              <p:nvPr/>
            </p:nvSpPr>
            <p:spPr bwMode="auto">
              <a:xfrm>
                <a:off x="2682" y="766"/>
                <a:ext cx="2346" cy="21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ko-KR" altLang="en-US" sz="2400" b="1">
                    <a:solidFill>
                      <a:schemeClr val="tx1"/>
                    </a:solidFill>
                    <a:ea typeface="휴먼신그래픽"/>
                    <a:cs typeface="휴먼신그래픽"/>
                  </a:rPr>
                  <a:t>우대사항</a:t>
                </a:r>
                <a:endParaRPr lang="en-US" altLang="ko-KR" sz="2400" b="1">
                  <a:solidFill>
                    <a:schemeClr val="tx1"/>
                  </a:solidFill>
                  <a:ea typeface="휴먼신그래픽"/>
                  <a:cs typeface="휴먼신그래픽"/>
                </a:endParaRPr>
              </a:p>
            </p:txBody>
          </p:sp>
        </p:grpSp>
        <p:pic>
          <p:nvPicPr>
            <p:cNvPr id="16403" name="Picture 4" descr="2"/>
            <p:cNvPicPr>
              <a:picLocks noChangeAspect="1" noChangeArrowheads="1"/>
            </p:cNvPicPr>
            <p:nvPr/>
          </p:nvPicPr>
          <p:blipFill>
            <a:blip r:embed="rId3" cstate="print"/>
            <a:srcRect l="56512" t="27689" r="39474" b="61571"/>
            <a:stretch>
              <a:fillRect/>
            </a:stretch>
          </p:blipFill>
          <p:spPr bwMode="auto">
            <a:xfrm>
              <a:off x="204" y="780"/>
              <a:ext cx="32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6404" name="Group 33"/>
            <p:cNvGrpSpPr>
              <a:grpSpLocks/>
            </p:cNvGrpSpPr>
            <p:nvPr/>
          </p:nvGrpSpPr>
          <p:grpSpPr bwMode="auto">
            <a:xfrm>
              <a:off x="285" y="824"/>
              <a:ext cx="210" cy="295"/>
              <a:chOff x="241" y="796"/>
              <a:chExt cx="325" cy="493"/>
            </a:xfrm>
          </p:grpSpPr>
          <p:grpSp>
            <p:nvGrpSpPr>
              <p:cNvPr id="16405" name="Group 34"/>
              <p:cNvGrpSpPr>
                <a:grpSpLocks/>
              </p:cNvGrpSpPr>
              <p:nvPr/>
            </p:nvGrpSpPr>
            <p:grpSpPr bwMode="auto">
              <a:xfrm>
                <a:off x="241" y="796"/>
                <a:ext cx="325" cy="321"/>
                <a:chOff x="143" y="597"/>
                <a:chExt cx="272" cy="272"/>
              </a:xfrm>
            </p:grpSpPr>
            <p:sp>
              <p:nvSpPr>
                <p:cNvPr id="170019" name="Oval 35"/>
                <p:cNvSpPr>
                  <a:spLocks noChangeArrowheads="1"/>
                </p:cNvSpPr>
                <p:nvPr/>
              </p:nvSpPr>
              <p:spPr bwMode="auto">
                <a:xfrm>
                  <a:off x="143" y="597"/>
                  <a:ext cx="272" cy="272"/>
                </a:xfrm>
                <a:prstGeom prst="ellipse">
                  <a:avLst/>
                </a:prstGeom>
                <a:solidFill>
                  <a:srgbClr val="003366">
                    <a:alpha val="23000"/>
                  </a:srgbClr>
                </a:solidFill>
                <a:ln w="2734">
                  <a:noFill/>
                  <a:round/>
                  <a:headEnd/>
                  <a:tailEnd/>
                </a:ln>
                <a:effectLst>
                  <a:outerShdw dist="17364" dir="2700000" algn="ctr" rotWithShape="0">
                    <a:srgbClr val="808080"/>
                  </a:outerShdw>
                </a:effectLst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  <a:defRPr/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16408" name="Oval 36"/>
                <p:cNvSpPr>
                  <a:spLocks noChangeArrowheads="1"/>
                </p:cNvSpPr>
                <p:nvPr/>
              </p:nvSpPr>
              <p:spPr bwMode="auto">
                <a:xfrm>
                  <a:off x="157" y="611"/>
                  <a:ext cx="245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1789D"/>
                    </a:gs>
                    <a:gs pos="50000">
                      <a:srgbClr val="ADEAFF"/>
                    </a:gs>
                    <a:gs pos="100000">
                      <a:srgbClr val="01789D"/>
                    </a:gs>
                  </a:gsLst>
                  <a:lin ang="0" scaled="1"/>
                </a:gradFill>
                <a:ln w="12278">
                  <a:solidFill>
                    <a:srgbClr val="004852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16409" name="Oval 37"/>
                <p:cNvSpPr>
                  <a:spLocks noChangeArrowheads="1"/>
                </p:cNvSpPr>
                <p:nvPr/>
              </p:nvSpPr>
              <p:spPr bwMode="auto">
                <a:xfrm>
                  <a:off x="188" y="611"/>
                  <a:ext cx="187" cy="1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>
                        <a:alpha val="48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 w="28575">
                  <a:noFill/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</p:grpSp>
          <p:sp>
            <p:nvSpPr>
              <p:cNvPr id="16406" name="Rectangle 38"/>
              <p:cNvSpPr>
                <a:spLocks noChangeArrowheads="1"/>
              </p:cNvSpPr>
              <p:nvPr/>
            </p:nvSpPr>
            <p:spPr bwMode="white">
              <a:xfrm>
                <a:off x="262" y="808"/>
                <a:ext cx="161" cy="4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9575" tIns="46378" rIns="89575" bIns="46378">
                <a:spAutoFit/>
              </a:bodyPr>
              <a:lstStyle/>
              <a:p>
                <a:pPr fontAlgn="t">
                  <a:lnSpc>
                    <a:spcPct val="100000"/>
                  </a:lnSpc>
                </a:pPr>
                <a:endParaRPr lang="en-US" altLang="ko-KR" sz="2400" b="1" i="1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  <a:sym typeface="Wingdings" pitchFamily="2" charset="2"/>
                </a:endParaRPr>
              </a:p>
            </p:txBody>
          </p:sp>
        </p:grpSp>
      </p:grpSp>
      <p:sp>
        <p:nvSpPr>
          <p:cNvPr id="35846" name="AutoShape 5"/>
          <p:cNvSpPr>
            <a:spLocks noChangeArrowheads="1"/>
          </p:cNvSpPr>
          <p:nvPr/>
        </p:nvSpPr>
        <p:spPr bwMode="auto">
          <a:xfrm>
            <a:off x="755650" y="2065338"/>
            <a:ext cx="7704138" cy="4349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1600">
                <a:solidFill>
                  <a:srgbClr val="333399"/>
                </a:solidFill>
              </a:rPr>
              <a:t>정부지원 연구사업에 기 지원받지 않은 기업이 주관기업으로 참여한 경우</a:t>
            </a:r>
            <a:endParaRPr lang="en-US" altLang="ko-KR" sz="1600">
              <a:solidFill>
                <a:srgbClr val="333399"/>
              </a:solidFill>
            </a:endParaRPr>
          </a:p>
        </p:txBody>
      </p:sp>
      <p:pic>
        <p:nvPicPr>
          <p:cNvPr id="16390" name="Picture 24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900113" y="2138363"/>
            <a:ext cx="288925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5"/>
          <p:cNvSpPr>
            <a:spLocks noChangeArrowheads="1"/>
          </p:cNvSpPr>
          <p:nvPr/>
        </p:nvSpPr>
        <p:spPr bwMode="auto">
          <a:xfrm>
            <a:off x="755650" y="2643188"/>
            <a:ext cx="7704138" cy="10128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1600" dirty="0">
                <a:solidFill>
                  <a:srgbClr val="3333CC"/>
                </a:solidFill>
              </a:rPr>
              <a:t>경남지역 </a:t>
            </a:r>
            <a:r>
              <a:rPr lang="ko-KR" altLang="en-US" sz="1600" dirty="0" err="1">
                <a:solidFill>
                  <a:srgbClr val="3333CC"/>
                </a:solidFill>
              </a:rPr>
              <a:t>테크노파크</a:t>
            </a:r>
            <a:r>
              <a:rPr lang="en-US" altLang="ko-KR" sz="1600" dirty="0">
                <a:solidFill>
                  <a:srgbClr val="3333CC"/>
                </a:solidFill>
              </a:rPr>
              <a:t>, RIC. </a:t>
            </a:r>
            <a:r>
              <a:rPr lang="ko-KR" altLang="en-US" sz="1600" dirty="0">
                <a:solidFill>
                  <a:srgbClr val="3333CC"/>
                </a:solidFill>
              </a:rPr>
              <a:t>지역특화센터가 참여기관</a:t>
            </a:r>
            <a:r>
              <a:rPr lang="en-US" altLang="ko-KR" sz="1600" dirty="0">
                <a:solidFill>
                  <a:srgbClr val="3333CC"/>
                </a:solidFill>
              </a:rPr>
              <a:t>, </a:t>
            </a:r>
            <a:r>
              <a:rPr lang="ko-KR" altLang="en-US" sz="1600" dirty="0">
                <a:solidFill>
                  <a:srgbClr val="3333CC"/>
                </a:solidFill>
              </a:rPr>
              <a:t>혹은 장비를</a:t>
            </a:r>
            <a:endParaRPr lang="en-US" altLang="ko-KR" sz="1600" dirty="0">
              <a:solidFill>
                <a:srgbClr val="3333CC"/>
              </a:solidFill>
            </a:endParaRPr>
          </a:p>
          <a:p>
            <a:pPr latinLnBrk="0">
              <a:lnSpc>
                <a:spcPct val="135000"/>
              </a:lnSpc>
              <a:defRPr/>
            </a:pPr>
            <a:r>
              <a:rPr lang="en-US" altLang="ko-KR" sz="1600" dirty="0">
                <a:solidFill>
                  <a:srgbClr val="3333CC"/>
                </a:solidFill>
              </a:rPr>
              <a:t>6</a:t>
            </a:r>
            <a:r>
              <a:rPr lang="ko-KR" altLang="en-US" sz="1600" dirty="0" err="1">
                <a:solidFill>
                  <a:srgbClr val="3333CC"/>
                </a:solidFill>
              </a:rPr>
              <a:t>개월한</a:t>
            </a:r>
            <a:r>
              <a:rPr lang="ko-KR" altLang="en-US" sz="1600" dirty="0">
                <a:solidFill>
                  <a:srgbClr val="3333CC"/>
                </a:solidFill>
              </a:rPr>
              <a:t> </a:t>
            </a:r>
            <a:r>
              <a:rPr lang="en-US" altLang="ko-KR" sz="1600" dirty="0">
                <a:solidFill>
                  <a:srgbClr val="3333CC"/>
                </a:solidFill>
              </a:rPr>
              <a:t>48</a:t>
            </a:r>
            <a:r>
              <a:rPr lang="ko-KR" altLang="en-US" sz="1600" dirty="0">
                <a:solidFill>
                  <a:srgbClr val="3333CC"/>
                </a:solidFill>
              </a:rPr>
              <a:t>시간 이상 사용한 실적이 있는 경우</a:t>
            </a:r>
            <a:r>
              <a:rPr lang="en-US" altLang="ko-KR" sz="1600" dirty="0">
                <a:solidFill>
                  <a:srgbClr val="3333CC"/>
                </a:solidFill>
              </a:rPr>
              <a:t>,  </a:t>
            </a:r>
            <a:r>
              <a:rPr lang="ko-KR" altLang="en-US" sz="1600" dirty="0">
                <a:solidFill>
                  <a:srgbClr val="3333CC"/>
                </a:solidFill>
              </a:rPr>
              <a:t>입주기업이 주관기관으로 </a:t>
            </a:r>
            <a:endParaRPr lang="en-US" altLang="ko-KR" sz="1600" dirty="0">
              <a:solidFill>
                <a:srgbClr val="3333CC"/>
              </a:solidFill>
            </a:endParaRPr>
          </a:p>
          <a:p>
            <a:pPr latinLnBrk="0">
              <a:lnSpc>
                <a:spcPct val="135000"/>
              </a:lnSpc>
              <a:defRPr/>
            </a:pPr>
            <a:r>
              <a:rPr lang="ko-KR" altLang="en-US" sz="1600" dirty="0" err="1">
                <a:solidFill>
                  <a:srgbClr val="3333CC"/>
                </a:solidFill>
              </a:rPr>
              <a:t>신청한경우</a:t>
            </a:r>
            <a:r>
              <a:rPr lang="en-US" altLang="ko-KR" sz="1600" dirty="0">
                <a:solidFill>
                  <a:srgbClr val="3333CC"/>
                </a:solidFill>
              </a:rPr>
              <a:t>(</a:t>
            </a:r>
            <a:r>
              <a:rPr lang="ko-KR" altLang="en-US" sz="1600" dirty="0">
                <a:solidFill>
                  <a:srgbClr val="3333CC"/>
                </a:solidFill>
              </a:rPr>
              <a:t>임대차 계약서가 있는 경우에 한함</a:t>
            </a:r>
            <a:r>
              <a:rPr lang="en-US" altLang="ko-KR" sz="1600" dirty="0">
                <a:solidFill>
                  <a:srgbClr val="3333CC"/>
                </a:solidFill>
              </a:rPr>
              <a:t>)</a:t>
            </a:r>
          </a:p>
        </p:txBody>
      </p:sp>
      <p:pic>
        <p:nvPicPr>
          <p:cNvPr id="16392" name="Picture 29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900113" y="2714625"/>
            <a:ext cx="28892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755650" y="3768725"/>
            <a:ext cx="7704138" cy="442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경남지역 </a:t>
            </a:r>
            <a:r>
              <a:rPr lang="en-US" altLang="ko-KR" sz="1400" dirty="0">
                <a:solidFill>
                  <a:schemeClr val="tx1"/>
                </a:solidFill>
              </a:rPr>
              <a:t>TP, RIC, </a:t>
            </a:r>
            <a:r>
              <a:rPr lang="ko-KR" altLang="en-US" sz="1400" dirty="0">
                <a:solidFill>
                  <a:schemeClr val="tx1"/>
                </a:solidFill>
              </a:rPr>
              <a:t>지역특화센터에 입주한 기업이 주관기관으로 신청하는 경우</a:t>
            </a:r>
            <a:endParaRPr lang="en-US" altLang="ko-KR" sz="1400" dirty="0">
              <a:solidFill>
                <a:schemeClr val="tx1"/>
              </a:solidFill>
            </a:endParaRPr>
          </a:p>
        </p:txBody>
      </p:sp>
      <p:pic>
        <p:nvPicPr>
          <p:cNvPr id="16394" name="Picture 31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890588" y="3875088"/>
            <a:ext cx="288925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779463" y="4343400"/>
            <a:ext cx="7680325" cy="4222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경남 </a:t>
            </a:r>
            <a:r>
              <a:rPr lang="en-US" altLang="ko-KR" sz="1400" dirty="0">
                <a:solidFill>
                  <a:schemeClr val="tx1"/>
                </a:solidFill>
              </a:rPr>
              <a:t>4</a:t>
            </a:r>
            <a:r>
              <a:rPr lang="ko-KR" altLang="en-US" sz="1400" dirty="0">
                <a:solidFill>
                  <a:schemeClr val="tx1"/>
                </a:solidFill>
              </a:rPr>
              <a:t>대 전략산업 분야 중 에너지</a:t>
            </a:r>
            <a:r>
              <a:rPr lang="en-US" altLang="ko-KR" sz="1400" dirty="0">
                <a:solidFill>
                  <a:schemeClr val="tx1"/>
                </a:solidFill>
              </a:rPr>
              <a:t>-</a:t>
            </a:r>
            <a:r>
              <a:rPr lang="ko-KR" altLang="en-US" sz="1400" dirty="0">
                <a:solidFill>
                  <a:schemeClr val="tx1"/>
                </a:solidFill>
              </a:rPr>
              <a:t>환경기술 등이 융합된 녹색기술 연구개발 과제인 경우</a:t>
            </a:r>
            <a:endParaRPr lang="en-US" altLang="ko-KR" sz="1400" dirty="0">
              <a:solidFill>
                <a:schemeClr val="tx1"/>
              </a:solidFill>
            </a:endParaRPr>
          </a:p>
        </p:txBody>
      </p:sp>
      <p:pic>
        <p:nvPicPr>
          <p:cNvPr id="16396" name="Picture 33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900113" y="4446588"/>
            <a:ext cx="288925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784225" y="4910138"/>
            <a:ext cx="7675563" cy="7334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1600" dirty="0">
                <a:solidFill>
                  <a:schemeClr val="tx1"/>
                </a:solidFill>
              </a:rPr>
              <a:t>사업수행을 위해 공고일 </a:t>
            </a:r>
            <a:r>
              <a:rPr lang="ko-KR" altLang="en-US" sz="1600" dirty="0" err="1">
                <a:solidFill>
                  <a:schemeClr val="tx1"/>
                </a:solidFill>
              </a:rPr>
              <a:t>당해연도</a:t>
            </a:r>
            <a:r>
              <a:rPr lang="ko-KR" altLang="en-US" sz="1600" dirty="0">
                <a:solidFill>
                  <a:schemeClr val="tx1"/>
                </a:solidFill>
              </a:rPr>
              <a:t> 시작일로부터 접수마감일 전까지 신규로 </a:t>
            </a:r>
            <a:endParaRPr lang="en-US" altLang="ko-KR" sz="1600" dirty="0">
              <a:solidFill>
                <a:schemeClr val="tx1"/>
              </a:solidFill>
            </a:endParaRPr>
          </a:p>
          <a:p>
            <a:pPr latinLnBrk="0">
              <a:lnSpc>
                <a:spcPct val="135000"/>
              </a:lnSpc>
              <a:defRPr/>
            </a:pPr>
            <a:r>
              <a:rPr lang="ko-KR" altLang="en-US" sz="1600" dirty="0">
                <a:solidFill>
                  <a:schemeClr val="tx1"/>
                </a:solidFill>
              </a:rPr>
              <a:t>학</a:t>
            </a:r>
            <a:r>
              <a:rPr lang="en-US" altLang="ko-KR" sz="1600" dirty="0">
                <a:solidFill>
                  <a:schemeClr val="tx1"/>
                </a:solidFill>
              </a:rPr>
              <a:t>-</a:t>
            </a:r>
            <a:r>
              <a:rPr lang="ko-KR" altLang="en-US" sz="1600" dirty="0">
                <a:solidFill>
                  <a:schemeClr val="tx1"/>
                </a:solidFill>
              </a:rPr>
              <a:t>석</a:t>
            </a:r>
            <a:r>
              <a:rPr lang="en-US" altLang="ko-KR" sz="1600" dirty="0">
                <a:solidFill>
                  <a:schemeClr val="tx1"/>
                </a:solidFill>
              </a:rPr>
              <a:t>-</a:t>
            </a:r>
            <a:r>
              <a:rPr lang="ko-KR" altLang="en-US" sz="1600" dirty="0">
                <a:solidFill>
                  <a:schemeClr val="tx1"/>
                </a:solidFill>
              </a:rPr>
              <a:t>박사인력을 채용한 경우와 접수 마감일 이후 신규로 채용한 경우</a:t>
            </a:r>
          </a:p>
        </p:txBody>
      </p:sp>
      <p:pic>
        <p:nvPicPr>
          <p:cNvPr id="16398" name="Picture 35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904875" y="4991100"/>
            <a:ext cx="28892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784225" y="5792788"/>
            <a:ext cx="7675563" cy="4222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20000"/>
              </a:lnSpc>
              <a:defRPr/>
            </a:pPr>
            <a:r>
              <a:rPr lang="ko-KR" altLang="en-US" sz="1600" dirty="0">
                <a:solidFill>
                  <a:schemeClr val="tx1"/>
                </a:solidFill>
              </a:rPr>
              <a:t>대기업</a:t>
            </a:r>
            <a:r>
              <a:rPr lang="en-US" altLang="ko-KR" sz="1600" dirty="0">
                <a:solidFill>
                  <a:schemeClr val="tx1"/>
                </a:solidFill>
              </a:rPr>
              <a:t>(</a:t>
            </a:r>
            <a:r>
              <a:rPr lang="ko-KR" altLang="en-US" sz="1600" dirty="0">
                <a:solidFill>
                  <a:schemeClr val="tx1"/>
                </a:solidFill>
              </a:rPr>
              <a:t>중견기업 포함</a:t>
            </a:r>
            <a:r>
              <a:rPr lang="en-US" altLang="ko-KR" sz="1600" dirty="0">
                <a:solidFill>
                  <a:schemeClr val="tx1"/>
                </a:solidFill>
              </a:rPr>
              <a:t>) </a:t>
            </a:r>
            <a:r>
              <a:rPr lang="ko-KR" altLang="en-US" sz="1600" dirty="0">
                <a:solidFill>
                  <a:schemeClr val="tx1"/>
                </a:solidFill>
              </a:rPr>
              <a:t>공동개발인 경우</a:t>
            </a:r>
            <a:endParaRPr lang="en-US" altLang="ko-KR" sz="1600" dirty="0">
              <a:solidFill>
                <a:schemeClr val="tx1"/>
              </a:solidFill>
            </a:endParaRPr>
          </a:p>
        </p:txBody>
      </p:sp>
      <p:pic>
        <p:nvPicPr>
          <p:cNvPr id="16400" name="Picture 37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900113" y="5859463"/>
            <a:ext cx="288925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7877175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II.</a:t>
            </a:r>
            <a:r>
              <a:rPr lang="en-US" altLang="ko-KR" dirty="0" smtClean="0"/>
              <a:t> </a:t>
            </a:r>
            <a:r>
              <a:rPr lang="ko-KR" altLang="en-US" sz="29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지역기반육성기술개발사업 신규지원 계획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4"/>
          <p:cNvSpPr>
            <a:spLocks noChangeArrowheads="1"/>
          </p:cNvSpPr>
          <p:nvPr/>
        </p:nvSpPr>
        <p:spPr bwMode="auto">
          <a:xfrm>
            <a:off x="250825" y="1268413"/>
            <a:ext cx="86756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" name="AutoShape 1077"/>
          <p:cNvSpPr>
            <a:spLocks noChangeArrowheads="1"/>
          </p:cNvSpPr>
          <p:nvPr/>
        </p:nvSpPr>
        <p:spPr bwMode="auto">
          <a:xfrm>
            <a:off x="500063" y="1954213"/>
            <a:ext cx="8072437" cy="4321175"/>
          </a:xfrm>
          <a:prstGeom prst="roundRect">
            <a:avLst>
              <a:gd name="adj" fmla="val 5630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tIns="82800" anchor="ctr"/>
          <a:lstStyle/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endParaRPr lang="ko-KR" altLang="en-U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7412" name="Group 12"/>
          <p:cNvGrpSpPr>
            <a:grpSpLocks/>
          </p:cNvGrpSpPr>
          <p:nvPr/>
        </p:nvGrpSpPr>
        <p:grpSpPr bwMode="auto">
          <a:xfrm>
            <a:off x="323850" y="1325563"/>
            <a:ext cx="4043363" cy="652462"/>
            <a:chOff x="204" y="754"/>
            <a:chExt cx="2547" cy="411"/>
          </a:xfrm>
        </p:grpSpPr>
        <p:grpSp>
          <p:nvGrpSpPr>
            <p:cNvPr id="17426" name="Group 13"/>
            <p:cNvGrpSpPr>
              <a:grpSpLocks/>
            </p:cNvGrpSpPr>
            <p:nvPr/>
          </p:nvGrpSpPr>
          <p:grpSpPr bwMode="auto">
            <a:xfrm>
              <a:off x="476" y="754"/>
              <a:ext cx="2275" cy="363"/>
              <a:chOff x="2336" y="754"/>
              <a:chExt cx="3084" cy="266"/>
            </a:xfrm>
          </p:grpSpPr>
          <p:pic>
            <p:nvPicPr>
              <p:cNvPr id="17434" name="Picture 10" descr="13 박스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72552" t="45509" r="2864" b="32916"/>
              <a:stretch>
                <a:fillRect/>
              </a:stretch>
            </p:blipFill>
            <p:spPr bwMode="auto">
              <a:xfrm>
                <a:off x="2336" y="754"/>
                <a:ext cx="3084" cy="2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7435" name="Text Box 2144"/>
              <p:cNvSpPr txBox="1">
                <a:spLocks noChangeArrowheads="1"/>
              </p:cNvSpPr>
              <p:nvPr/>
            </p:nvSpPr>
            <p:spPr bwMode="auto">
              <a:xfrm>
                <a:off x="2682" y="766"/>
                <a:ext cx="2346" cy="21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ko-KR" altLang="en-US" sz="2400" b="1">
                    <a:solidFill>
                      <a:schemeClr val="tx1"/>
                    </a:solidFill>
                    <a:ea typeface="휴먼신그래픽"/>
                    <a:cs typeface="휴먼신그래픽"/>
                  </a:rPr>
                  <a:t>우대사항</a:t>
                </a:r>
                <a:endParaRPr lang="en-US" altLang="ko-KR" sz="2400" b="1">
                  <a:solidFill>
                    <a:schemeClr val="tx1"/>
                  </a:solidFill>
                  <a:ea typeface="휴먼신그래픽"/>
                  <a:cs typeface="휴먼신그래픽"/>
                </a:endParaRPr>
              </a:p>
            </p:txBody>
          </p:sp>
        </p:grpSp>
        <p:pic>
          <p:nvPicPr>
            <p:cNvPr id="17427" name="Picture 4" descr="2"/>
            <p:cNvPicPr>
              <a:picLocks noChangeAspect="1" noChangeArrowheads="1"/>
            </p:cNvPicPr>
            <p:nvPr/>
          </p:nvPicPr>
          <p:blipFill>
            <a:blip r:embed="rId3" cstate="print"/>
            <a:srcRect l="56512" t="27689" r="39474" b="61571"/>
            <a:stretch>
              <a:fillRect/>
            </a:stretch>
          </p:blipFill>
          <p:spPr bwMode="auto">
            <a:xfrm>
              <a:off x="204" y="780"/>
              <a:ext cx="32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7428" name="Group 33"/>
            <p:cNvGrpSpPr>
              <a:grpSpLocks/>
            </p:cNvGrpSpPr>
            <p:nvPr/>
          </p:nvGrpSpPr>
          <p:grpSpPr bwMode="auto">
            <a:xfrm>
              <a:off x="285" y="824"/>
              <a:ext cx="210" cy="295"/>
              <a:chOff x="241" y="796"/>
              <a:chExt cx="325" cy="493"/>
            </a:xfrm>
          </p:grpSpPr>
          <p:grpSp>
            <p:nvGrpSpPr>
              <p:cNvPr id="17429" name="Group 34"/>
              <p:cNvGrpSpPr>
                <a:grpSpLocks/>
              </p:cNvGrpSpPr>
              <p:nvPr/>
            </p:nvGrpSpPr>
            <p:grpSpPr bwMode="auto">
              <a:xfrm>
                <a:off x="241" y="796"/>
                <a:ext cx="325" cy="321"/>
                <a:chOff x="143" y="597"/>
                <a:chExt cx="272" cy="272"/>
              </a:xfrm>
            </p:grpSpPr>
            <p:sp>
              <p:nvSpPr>
                <p:cNvPr id="170019" name="Oval 35"/>
                <p:cNvSpPr>
                  <a:spLocks noChangeArrowheads="1"/>
                </p:cNvSpPr>
                <p:nvPr/>
              </p:nvSpPr>
              <p:spPr bwMode="auto">
                <a:xfrm>
                  <a:off x="143" y="597"/>
                  <a:ext cx="272" cy="272"/>
                </a:xfrm>
                <a:prstGeom prst="ellipse">
                  <a:avLst/>
                </a:prstGeom>
                <a:solidFill>
                  <a:srgbClr val="003366">
                    <a:alpha val="23000"/>
                  </a:srgbClr>
                </a:solidFill>
                <a:ln w="2734">
                  <a:noFill/>
                  <a:round/>
                  <a:headEnd/>
                  <a:tailEnd/>
                </a:ln>
                <a:effectLst>
                  <a:outerShdw dist="17364" dir="2700000" algn="ctr" rotWithShape="0">
                    <a:srgbClr val="808080"/>
                  </a:outerShdw>
                </a:effectLst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  <a:defRPr/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17432" name="Oval 36"/>
                <p:cNvSpPr>
                  <a:spLocks noChangeArrowheads="1"/>
                </p:cNvSpPr>
                <p:nvPr/>
              </p:nvSpPr>
              <p:spPr bwMode="auto">
                <a:xfrm>
                  <a:off x="157" y="611"/>
                  <a:ext cx="245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1789D"/>
                    </a:gs>
                    <a:gs pos="50000">
                      <a:srgbClr val="ADEAFF"/>
                    </a:gs>
                    <a:gs pos="100000">
                      <a:srgbClr val="01789D"/>
                    </a:gs>
                  </a:gsLst>
                  <a:lin ang="0" scaled="1"/>
                </a:gradFill>
                <a:ln w="12278">
                  <a:solidFill>
                    <a:srgbClr val="004852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17433" name="Oval 37"/>
                <p:cNvSpPr>
                  <a:spLocks noChangeArrowheads="1"/>
                </p:cNvSpPr>
                <p:nvPr/>
              </p:nvSpPr>
              <p:spPr bwMode="auto">
                <a:xfrm>
                  <a:off x="188" y="611"/>
                  <a:ext cx="187" cy="1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>
                        <a:alpha val="48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 w="28575">
                  <a:noFill/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</p:grpSp>
          <p:sp>
            <p:nvSpPr>
              <p:cNvPr id="17430" name="Rectangle 38"/>
              <p:cNvSpPr>
                <a:spLocks noChangeArrowheads="1"/>
              </p:cNvSpPr>
              <p:nvPr/>
            </p:nvSpPr>
            <p:spPr bwMode="white">
              <a:xfrm>
                <a:off x="262" y="808"/>
                <a:ext cx="161" cy="4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9575" tIns="46378" rIns="89575" bIns="46378">
                <a:spAutoFit/>
              </a:bodyPr>
              <a:lstStyle/>
              <a:p>
                <a:pPr fontAlgn="t">
                  <a:lnSpc>
                    <a:spcPct val="100000"/>
                  </a:lnSpc>
                </a:pPr>
                <a:endParaRPr lang="en-US" altLang="ko-KR" sz="2400" b="1" i="1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  <a:sym typeface="Wingdings" pitchFamily="2" charset="2"/>
                </a:endParaRPr>
              </a:p>
            </p:txBody>
          </p:sp>
        </p:grpSp>
      </p:grpSp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755650" y="2071688"/>
            <a:ext cx="7704138" cy="4429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1600" dirty="0">
                <a:solidFill>
                  <a:schemeClr val="tx1"/>
                </a:solidFill>
              </a:rPr>
              <a:t>외국연구기관</a:t>
            </a:r>
            <a:r>
              <a:rPr lang="en-US" altLang="ko-KR" sz="1600" dirty="0">
                <a:solidFill>
                  <a:schemeClr val="tx1"/>
                </a:solidFill>
              </a:rPr>
              <a:t>, </a:t>
            </a:r>
            <a:r>
              <a:rPr lang="ko-KR" altLang="en-US" sz="1600" dirty="0">
                <a:solidFill>
                  <a:schemeClr val="tx1"/>
                </a:solidFill>
              </a:rPr>
              <a:t>외국기업과 공동개발사업인 경우</a:t>
            </a:r>
            <a:endParaRPr lang="en-US" altLang="ko-KR" sz="1600" dirty="0">
              <a:solidFill>
                <a:schemeClr val="tx1"/>
              </a:solidFill>
            </a:endParaRPr>
          </a:p>
        </p:txBody>
      </p:sp>
      <p:pic>
        <p:nvPicPr>
          <p:cNvPr id="17414" name="Picture 31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890588" y="2178050"/>
            <a:ext cx="28892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779463" y="2646363"/>
            <a:ext cx="7680325" cy="4222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1600" dirty="0">
                <a:solidFill>
                  <a:schemeClr val="tx1"/>
                </a:solidFill>
              </a:rPr>
              <a:t>창업 </a:t>
            </a:r>
            <a:r>
              <a:rPr lang="en-US" altLang="ko-KR" sz="1600" dirty="0">
                <a:solidFill>
                  <a:schemeClr val="tx1"/>
                </a:solidFill>
              </a:rPr>
              <a:t>7</a:t>
            </a:r>
            <a:r>
              <a:rPr lang="ko-KR" altLang="en-US" sz="1600" dirty="0">
                <a:solidFill>
                  <a:schemeClr val="tx1"/>
                </a:solidFill>
              </a:rPr>
              <a:t>년 이내</a:t>
            </a:r>
            <a:r>
              <a:rPr lang="en-US" altLang="ko-KR" sz="1600" dirty="0">
                <a:solidFill>
                  <a:schemeClr val="tx1"/>
                </a:solidFill>
              </a:rPr>
              <a:t>(</a:t>
            </a:r>
            <a:r>
              <a:rPr lang="ko-KR" altLang="en-US" sz="1600" dirty="0">
                <a:solidFill>
                  <a:schemeClr val="tx1"/>
                </a:solidFill>
              </a:rPr>
              <a:t>접수마감일 기준</a:t>
            </a:r>
            <a:r>
              <a:rPr lang="en-US" altLang="ko-KR" sz="1600" dirty="0">
                <a:solidFill>
                  <a:schemeClr val="tx1"/>
                </a:solidFill>
              </a:rPr>
              <a:t>)</a:t>
            </a:r>
            <a:r>
              <a:rPr lang="ko-KR" altLang="en-US" sz="1600" dirty="0">
                <a:solidFill>
                  <a:schemeClr val="tx1"/>
                </a:solidFill>
              </a:rPr>
              <a:t> 신생기업</a:t>
            </a:r>
            <a:endParaRPr lang="en-US" altLang="ko-KR" sz="1600" dirty="0">
              <a:solidFill>
                <a:schemeClr val="tx1"/>
              </a:solidFill>
            </a:endParaRPr>
          </a:p>
        </p:txBody>
      </p:sp>
      <p:pic>
        <p:nvPicPr>
          <p:cNvPr id="17416" name="Picture 33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900113" y="2749550"/>
            <a:ext cx="28892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784225" y="4929188"/>
            <a:ext cx="7675563" cy="4222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20000"/>
              </a:lnSpc>
              <a:defRPr/>
            </a:pPr>
            <a:r>
              <a:rPr lang="ko-KR" altLang="en-US" sz="1600" dirty="0">
                <a:solidFill>
                  <a:schemeClr val="tx1"/>
                </a:solidFill>
              </a:rPr>
              <a:t>주관기관의 참여연구원 중 여성참여 연구원이 </a:t>
            </a:r>
            <a:r>
              <a:rPr lang="en-US" altLang="ko-KR" sz="1600" dirty="0">
                <a:solidFill>
                  <a:schemeClr val="tx1"/>
                </a:solidFill>
              </a:rPr>
              <a:t>10% </a:t>
            </a:r>
            <a:r>
              <a:rPr lang="ko-KR" altLang="en-US" sz="1600" dirty="0">
                <a:solidFill>
                  <a:schemeClr val="tx1"/>
                </a:solidFill>
              </a:rPr>
              <a:t>이상인 경우</a:t>
            </a:r>
            <a:endParaRPr lang="en-US" altLang="ko-KR" sz="1600" dirty="0">
              <a:solidFill>
                <a:schemeClr val="tx1"/>
              </a:solidFill>
            </a:endParaRPr>
          </a:p>
        </p:txBody>
      </p:sp>
      <p:pic>
        <p:nvPicPr>
          <p:cNvPr id="17418" name="Picture 37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900113" y="4995863"/>
            <a:ext cx="288925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7877175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II.</a:t>
            </a:r>
            <a:r>
              <a:rPr lang="en-US" altLang="ko-KR" dirty="0" smtClean="0"/>
              <a:t> </a:t>
            </a:r>
            <a:r>
              <a:rPr lang="ko-KR" altLang="en-US" sz="29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지역기반육성기술개발사업 신규지원 계획</a:t>
            </a: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785813" y="3214688"/>
            <a:ext cx="7680325" cy="4222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1600" dirty="0">
                <a:solidFill>
                  <a:schemeClr val="tx1"/>
                </a:solidFill>
              </a:rPr>
              <a:t>일자리 창출 우수 인증기업</a:t>
            </a:r>
            <a:endParaRPr lang="en-US" altLang="ko-KR" sz="1600" dirty="0">
              <a:solidFill>
                <a:schemeClr val="tx1"/>
              </a:solidFill>
            </a:endParaRPr>
          </a:p>
        </p:txBody>
      </p:sp>
      <p:pic>
        <p:nvPicPr>
          <p:cNvPr id="17421" name="Picture 33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906463" y="3317875"/>
            <a:ext cx="28892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AutoShape 5"/>
          <p:cNvSpPr>
            <a:spLocks noChangeArrowheads="1"/>
          </p:cNvSpPr>
          <p:nvPr/>
        </p:nvSpPr>
        <p:spPr bwMode="auto">
          <a:xfrm>
            <a:off x="785813" y="3792538"/>
            <a:ext cx="7680325" cy="4222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1600" dirty="0">
                <a:solidFill>
                  <a:schemeClr val="tx1"/>
                </a:solidFill>
              </a:rPr>
              <a:t>중소기업이 주관하는 산학</a:t>
            </a:r>
            <a:r>
              <a:rPr lang="en-US" altLang="ko-KR" sz="1600" dirty="0">
                <a:solidFill>
                  <a:schemeClr val="tx1"/>
                </a:solidFill>
              </a:rPr>
              <a:t>, </a:t>
            </a:r>
            <a:r>
              <a:rPr lang="ko-KR" altLang="en-US" sz="1600" dirty="0" err="1">
                <a:solidFill>
                  <a:schemeClr val="tx1"/>
                </a:solidFill>
              </a:rPr>
              <a:t>산연</a:t>
            </a:r>
            <a:r>
              <a:rPr lang="en-US" altLang="ko-KR" sz="1600" dirty="0">
                <a:solidFill>
                  <a:schemeClr val="tx1"/>
                </a:solidFill>
              </a:rPr>
              <a:t>, </a:t>
            </a:r>
            <a:r>
              <a:rPr lang="ko-KR" altLang="en-US" sz="1600" dirty="0">
                <a:solidFill>
                  <a:schemeClr val="tx1"/>
                </a:solidFill>
              </a:rPr>
              <a:t>산학연</a:t>
            </a:r>
            <a:r>
              <a:rPr lang="en-US" altLang="ko-KR" sz="1600" dirty="0">
                <a:solidFill>
                  <a:schemeClr val="tx1"/>
                </a:solidFill>
              </a:rPr>
              <a:t>, </a:t>
            </a:r>
            <a:r>
              <a:rPr lang="ko-KR" altLang="en-US" sz="1600" dirty="0">
                <a:solidFill>
                  <a:schemeClr val="tx1"/>
                </a:solidFill>
              </a:rPr>
              <a:t>기업간 공동개발인 경우</a:t>
            </a:r>
            <a:endParaRPr lang="en-US" altLang="ko-KR" sz="1600" dirty="0">
              <a:solidFill>
                <a:schemeClr val="tx1"/>
              </a:solidFill>
            </a:endParaRPr>
          </a:p>
        </p:txBody>
      </p:sp>
      <p:pic>
        <p:nvPicPr>
          <p:cNvPr id="17423" name="Picture 33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906463" y="3895725"/>
            <a:ext cx="28892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AutoShape 5"/>
          <p:cNvSpPr>
            <a:spLocks noChangeArrowheads="1"/>
          </p:cNvSpPr>
          <p:nvPr/>
        </p:nvSpPr>
        <p:spPr bwMode="auto">
          <a:xfrm>
            <a:off x="785813" y="4364038"/>
            <a:ext cx="7680325" cy="4222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최근 </a:t>
            </a:r>
            <a:r>
              <a:rPr lang="en-US" altLang="ko-KR" sz="1400" dirty="0">
                <a:solidFill>
                  <a:schemeClr val="tx1"/>
                </a:solidFill>
              </a:rPr>
              <a:t>3</a:t>
            </a:r>
            <a:r>
              <a:rPr lang="ko-KR" altLang="en-US" sz="1400" dirty="0" err="1">
                <a:solidFill>
                  <a:schemeClr val="tx1"/>
                </a:solidFill>
              </a:rPr>
              <a:t>년이내에</a:t>
            </a:r>
            <a:r>
              <a:rPr lang="ko-KR" altLang="en-US" sz="1400" dirty="0">
                <a:solidFill>
                  <a:schemeClr val="tx1"/>
                </a:solidFill>
              </a:rPr>
              <a:t> </a:t>
            </a:r>
            <a:r>
              <a:rPr lang="ko-KR" altLang="en-US" sz="1400" dirty="0" err="1">
                <a:solidFill>
                  <a:schemeClr val="tx1"/>
                </a:solidFill>
              </a:rPr>
              <a:t>최종평가시</a:t>
            </a:r>
            <a:r>
              <a:rPr lang="ko-KR" altLang="en-US" sz="1400" dirty="0">
                <a:solidFill>
                  <a:schemeClr val="tx1"/>
                </a:solidFill>
              </a:rPr>
              <a:t> 우수사업으로 평가된 사업의 총괄책임자가 신청하는 경우</a:t>
            </a:r>
            <a:endParaRPr lang="en-US" altLang="ko-KR" sz="1400" dirty="0">
              <a:solidFill>
                <a:schemeClr val="tx1"/>
              </a:solidFill>
            </a:endParaRPr>
          </a:p>
        </p:txBody>
      </p:sp>
      <p:pic>
        <p:nvPicPr>
          <p:cNvPr id="17425" name="Picture 33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906463" y="4467225"/>
            <a:ext cx="28892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4"/>
          <p:cNvSpPr>
            <a:spLocks noChangeArrowheads="1"/>
          </p:cNvSpPr>
          <p:nvPr/>
        </p:nvSpPr>
        <p:spPr bwMode="auto">
          <a:xfrm>
            <a:off x="250825" y="1268413"/>
            <a:ext cx="86756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" name="AutoShape 1077"/>
          <p:cNvSpPr>
            <a:spLocks noChangeArrowheads="1"/>
          </p:cNvSpPr>
          <p:nvPr/>
        </p:nvSpPr>
        <p:spPr bwMode="auto">
          <a:xfrm>
            <a:off x="500063" y="1954213"/>
            <a:ext cx="8072437" cy="4321175"/>
          </a:xfrm>
          <a:prstGeom prst="roundRect">
            <a:avLst>
              <a:gd name="adj" fmla="val 5630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tIns="82800" anchor="ctr"/>
          <a:lstStyle/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endParaRPr lang="ko-KR" altLang="en-U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8436" name="Group 12"/>
          <p:cNvGrpSpPr>
            <a:grpSpLocks/>
          </p:cNvGrpSpPr>
          <p:nvPr/>
        </p:nvGrpSpPr>
        <p:grpSpPr bwMode="auto">
          <a:xfrm>
            <a:off x="323850" y="1325563"/>
            <a:ext cx="4043363" cy="652462"/>
            <a:chOff x="204" y="754"/>
            <a:chExt cx="2547" cy="411"/>
          </a:xfrm>
        </p:grpSpPr>
        <p:grpSp>
          <p:nvGrpSpPr>
            <p:cNvPr id="18452" name="Group 13"/>
            <p:cNvGrpSpPr>
              <a:grpSpLocks/>
            </p:cNvGrpSpPr>
            <p:nvPr/>
          </p:nvGrpSpPr>
          <p:grpSpPr bwMode="auto">
            <a:xfrm>
              <a:off x="476" y="754"/>
              <a:ext cx="2275" cy="363"/>
              <a:chOff x="2336" y="754"/>
              <a:chExt cx="3084" cy="266"/>
            </a:xfrm>
          </p:grpSpPr>
          <p:pic>
            <p:nvPicPr>
              <p:cNvPr id="18460" name="Picture 10" descr="13 박스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72552" t="45509" r="2864" b="32916"/>
              <a:stretch>
                <a:fillRect/>
              </a:stretch>
            </p:blipFill>
            <p:spPr bwMode="auto">
              <a:xfrm>
                <a:off x="2336" y="754"/>
                <a:ext cx="3084" cy="2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8461" name="Text Box 2144"/>
              <p:cNvSpPr txBox="1">
                <a:spLocks noChangeArrowheads="1"/>
              </p:cNvSpPr>
              <p:nvPr/>
            </p:nvSpPr>
            <p:spPr bwMode="auto">
              <a:xfrm>
                <a:off x="2682" y="766"/>
                <a:ext cx="2346" cy="21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ko-KR" altLang="en-US" sz="2400" b="1">
                    <a:solidFill>
                      <a:schemeClr val="tx1"/>
                    </a:solidFill>
                    <a:ea typeface="휴먼신그래픽"/>
                    <a:cs typeface="휴먼신그래픽"/>
                  </a:rPr>
                  <a:t>지원제외 사항</a:t>
                </a:r>
                <a:endParaRPr lang="en-US" altLang="ko-KR" sz="2400" b="1">
                  <a:solidFill>
                    <a:schemeClr val="tx1"/>
                  </a:solidFill>
                  <a:ea typeface="휴먼신그래픽"/>
                  <a:cs typeface="휴먼신그래픽"/>
                </a:endParaRPr>
              </a:p>
            </p:txBody>
          </p:sp>
        </p:grpSp>
        <p:pic>
          <p:nvPicPr>
            <p:cNvPr id="18453" name="Picture 4" descr="2"/>
            <p:cNvPicPr>
              <a:picLocks noChangeAspect="1" noChangeArrowheads="1"/>
            </p:cNvPicPr>
            <p:nvPr/>
          </p:nvPicPr>
          <p:blipFill>
            <a:blip r:embed="rId3" cstate="print"/>
            <a:srcRect l="56512" t="27689" r="39474" b="61571"/>
            <a:stretch>
              <a:fillRect/>
            </a:stretch>
          </p:blipFill>
          <p:spPr bwMode="auto">
            <a:xfrm>
              <a:off x="204" y="780"/>
              <a:ext cx="32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8454" name="Group 33"/>
            <p:cNvGrpSpPr>
              <a:grpSpLocks/>
            </p:cNvGrpSpPr>
            <p:nvPr/>
          </p:nvGrpSpPr>
          <p:grpSpPr bwMode="auto">
            <a:xfrm>
              <a:off x="285" y="824"/>
              <a:ext cx="210" cy="295"/>
              <a:chOff x="241" y="796"/>
              <a:chExt cx="325" cy="493"/>
            </a:xfrm>
          </p:grpSpPr>
          <p:grpSp>
            <p:nvGrpSpPr>
              <p:cNvPr id="18455" name="Group 34"/>
              <p:cNvGrpSpPr>
                <a:grpSpLocks/>
              </p:cNvGrpSpPr>
              <p:nvPr/>
            </p:nvGrpSpPr>
            <p:grpSpPr bwMode="auto">
              <a:xfrm>
                <a:off x="241" y="796"/>
                <a:ext cx="325" cy="321"/>
                <a:chOff x="143" y="597"/>
                <a:chExt cx="272" cy="272"/>
              </a:xfrm>
            </p:grpSpPr>
            <p:sp>
              <p:nvSpPr>
                <p:cNvPr id="170019" name="Oval 35"/>
                <p:cNvSpPr>
                  <a:spLocks noChangeArrowheads="1"/>
                </p:cNvSpPr>
                <p:nvPr/>
              </p:nvSpPr>
              <p:spPr bwMode="auto">
                <a:xfrm>
                  <a:off x="143" y="597"/>
                  <a:ext cx="272" cy="272"/>
                </a:xfrm>
                <a:prstGeom prst="ellipse">
                  <a:avLst/>
                </a:prstGeom>
                <a:solidFill>
                  <a:srgbClr val="003366">
                    <a:alpha val="23000"/>
                  </a:srgbClr>
                </a:solidFill>
                <a:ln w="2734">
                  <a:noFill/>
                  <a:round/>
                  <a:headEnd/>
                  <a:tailEnd/>
                </a:ln>
                <a:effectLst>
                  <a:outerShdw dist="17364" dir="2700000" algn="ctr" rotWithShape="0">
                    <a:srgbClr val="808080"/>
                  </a:outerShdw>
                </a:effectLst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  <a:defRPr/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18458" name="Oval 36"/>
                <p:cNvSpPr>
                  <a:spLocks noChangeArrowheads="1"/>
                </p:cNvSpPr>
                <p:nvPr/>
              </p:nvSpPr>
              <p:spPr bwMode="auto">
                <a:xfrm>
                  <a:off x="157" y="611"/>
                  <a:ext cx="245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1789D"/>
                    </a:gs>
                    <a:gs pos="50000">
                      <a:srgbClr val="ADEAFF"/>
                    </a:gs>
                    <a:gs pos="100000">
                      <a:srgbClr val="01789D"/>
                    </a:gs>
                  </a:gsLst>
                  <a:lin ang="0" scaled="1"/>
                </a:gradFill>
                <a:ln w="12278">
                  <a:solidFill>
                    <a:srgbClr val="004852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18459" name="Oval 37"/>
                <p:cNvSpPr>
                  <a:spLocks noChangeArrowheads="1"/>
                </p:cNvSpPr>
                <p:nvPr/>
              </p:nvSpPr>
              <p:spPr bwMode="auto">
                <a:xfrm>
                  <a:off x="188" y="611"/>
                  <a:ext cx="187" cy="1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>
                        <a:alpha val="48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 w="28575">
                  <a:noFill/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</p:grpSp>
          <p:sp>
            <p:nvSpPr>
              <p:cNvPr id="18456" name="Rectangle 38"/>
              <p:cNvSpPr>
                <a:spLocks noChangeArrowheads="1"/>
              </p:cNvSpPr>
              <p:nvPr/>
            </p:nvSpPr>
            <p:spPr bwMode="white">
              <a:xfrm>
                <a:off x="262" y="808"/>
                <a:ext cx="161" cy="4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9575" tIns="46378" rIns="89575" bIns="46378">
                <a:spAutoFit/>
              </a:bodyPr>
              <a:lstStyle/>
              <a:p>
                <a:pPr fontAlgn="t">
                  <a:lnSpc>
                    <a:spcPct val="100000"/>
                  </a:lnSpc>
                </a:pPr>
                <a:endParaRPr lang="en-US" altLang="ko-KR" sz="2400" b="1" i="1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  <a:sym typeface="Wingdings" pitchFamily="2" charset="2"/>
                </a:endParaRPr>
              </a:p>
            </p:txBody>
          </p:sp>
        </p:grpSp>
      </p:grpSp>
      <p:sp>
        <p:nvSpPr>
          <p:cNvPr id="35846" name="AutoShape 5"/>
          <p:cNvSpPr>
            <a:spLocks noChangeArrowheads="1"/>
          </p:cNvSpPr>
          <p:nvPr/>
        </p:nvSpPr>
        <p:spPr bwMode="auto">
          <a:xfrm>
            <a:off x="755650" y="1993900"/>
            <a:ext cx="7704138" cy="11382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dirty="0">
                <a:solidFill>
                  <a:srgbClr val="000000"/>
                </a:solidFill>
              </a:rPr>
              <a:t>신청된 기술개발계획이 </a:t>
            </a:r>
            <a:r>
              <a:rPr lang="ko-KR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기</a:t>
            </a:r>
            <a:r>
              <a:rPr lang="ko-KR" altLang="en-US" dirty="0">
                <a:solidFill>
                  <a:srgbClr val="CC0000"/>
                </a:solidFill>
              </a:rPr>
              <a:t> </a:t>
            </a:r>
            <a:r>
              <a:rPr lang="ko-KR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개발</a:t>
            </a:r>
            <a:r>
              <a:rPr lang="ko-KR" altLang="en-US" dirty="0">
                <a:solidFill>
                  <a:srgbClr val="000000"/>
                </a:solidFill>
              </a:rPr>
              <a:t>되었거나</a:t>
            </a:r>
            <a:r>
              <a:rPr lang="en-US" altLang="ko-KR" dirty="0">
                <a:solidFill>
                  <a:srgbClr val="000000"/>
                </a:solidFill>
              </a:rPr>
              <a:t>, </a:t>
            </a:r>
            <a:r>
              <a:rPr lang="ko-KR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기</a:t>
            </a:r>
            <a:r>
              <a:rPr lang="ko-KR" altLang="en-US" dirty="0">
                <a:solidFill>
                  <a:srgbClr val="CC0000"/>
                </a:solidFill>
              </a:rPr>
              <a:t> </a:t>
            </a:r>
            <a:r>
              <a:rPr lang="ko-KR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지원</a:t>
            </a:r>
            <a:r>
              <a:rPr lang="ko-KR" altLang="en-US" dirty="0">
                <a:solidFill>
                  <a:schemeClr val="tx1"/>
                </a:solidFill>
              </a:rPr>
              <a:t>된 </a:t>
            </a:r>
            <a:r>
              <a:rPr lang="ko-KR" altLang="en-US" dirty="0">
                <a:solidFill>
                  <a:srgbClr val="000000"/>
                </a:solidFill>
              </a:rPr>
              <a:t>경우</a:t>
            </a:r>
            <a:endParaRPr lang="en-US" altLang="ko-KR" dirty="0">
              <a:solidFill>
                <a:srgbClr val="000000"/>
              </a:solidFill>
            </a:endParaRPr>
          </a:p>
          <a:p>
            <a:pPr latinLnBrk="0">
              <a:lnSpc>
                <a:spcPct val="100000"/>
              </a:lnSpc>
              <a:defRPr/>
            </a:pPr>
            <a:r>
              <a:rPr lang="en-US" altLang="ko-KR" sz="1500" dirty="0">
                <a:solidFill>
                  <a:srgbClr val="333399"/>
                </a:solidFill>
              </a:rPr>
              <a:t>※ </a:t>
            </a:r>
            <a:r>
              <a:rPr lang="ko-KR" altLang="en-US" sz="1500" dirty="0" err="1">
                <a:solidFill>
                  <a:srgbClr val="333399"/>
                </a:solidFill>
              </a:rPr>
              <a:t>중복성</a:t>
            </a:r>
            <a:r>
              <a:rPr lang="ko-KR" altLang="en-US" sz="1500" dirty="0">
                <a:solidFill>
                  <a:srgbClr val="333399"/>
                </a:solidFill>
              </a:rPr>
              <a:t> 검토 방법</a:t>
            </a:r>
          </a:p>
          <a:p>
            <a:pPr latinLnBrk="0">
              <a:lnSpc>
                <a:spcPct val="100000"/>
              </a:lnSpc>
              <a:defRPr/>
            </a:pPr>
            <a:r>
              <a:rPr lang="ko-KR" altLang="en-US" sz="1500" dirty="0">
                <a:solidFill>
                  <a:srgbClr val="333399"/>
                </a:solidFill>
              </a:rPr>
              <a:t>   </a:t>
            </a:r>
            <a:r>
              <a:rPr lang="en-US" altLang="ko-KR" sz="1500" dirty="0">
                <a:solidFill>
                  <a:srgbClr val="333399"/>
                </a:solidFill>
              </a:rPr>
              <a:t>1. </a:t>
            </a:r>
            <a:r>
              <a:rPr lang="ko-KR" altLang="en-US" sz="1500" dirty="0">
                <a:solidFill>
                  <a:srgbClr val="333399"/>
                </a:solidFill>
              </a:rPr>
              <a:t>지역산업진흥사업 종합관리시스템</a:t>
            </a:r>
            <a:r>
              <a:rPr lang="en-US" altLang="ko-KR" sz="1500" dirty="0">
                <a:solidFill>
                  <a:srgbClr val="333399"/>
                </a:solidFill>
              </a:rPr>
              <a:t>[</a:t>
            </a:r>
            <a:r>
              <a:rPr lang="en-US" altLang="ko-KR" sz="1500">
                <a:solidFill>
                  <a:srgbClr val="333399"/>
                </a:solidFill>
              </a:rPr>
              <a:t>http</a:t>
            </a:r>
            <a:r>
              <a:rPr lang="en-US" altLang="ko-KR" sz="1500" smtClean="0">
                <a:solidFill>
                  <a:srgbClr val="333399"/>
                </a:solidFill>
              </a:rPr>
              <a:t>://www.ritis.or.kr</a:t>
            </a:r>
            <a:r>
              <a:rPr lang="en-US" altLang="ko-KR" sz="1500" dirty="0">
                <a:solidFill>
                  <a:srgbClr val="333399"/>
                </a:solidFill>
              </a:rPr>
              <a:t>]</a:t>
            </a:r>
            <a:r>
              <a:rPr lang="ko-KR" altLang="en-US" sz="1500" dirty="0">
                <a:solidFill>
                  <a:srgbClr val="333399"/>
                </a:solidFill>
              </a:rPr>
              <a:t>검색</a:t>
            </a:r>
            <a:endParaRPr lang="en-US" altLang="ko-KR" sz="1500" dirty="0">
              <a:solidFill>
                <a:srgbClr val="333399"/>
              </a:solidFill>
            </a:endParaRPr>
          </a:p>
          <a:p>
            <a:pPr latinLnBrk="0">
              <a:lnSpc>
                <a:spcPct val="100000"/>
              </a:lnSpc>
              <a:defRPr/>
            </a:pPr>
            <a:r>
              <a:rPr lang="en-US" altLang="ko-KR" sz="1500" dirty="0">
                <a:solidFill>
                  <a:srgbClr val="0066CC"/>
                </a:solidFill>
              </a:rPr>
              <a:t>   </a:t>
            </a:r>
            <a:r>
              <a:rPr lang="en-US" altLang="ko-KR" sz="1500" dirty="0">
                <a:solidFill>
                  <a:srgbClr val="333399"/>
                </a:solidFill>
              </a:rPr>
              <a:t>2.</a:t>
            </a:r>
            <a:r>
              <a:rPr lang="en-US" altLang="ko-KR" sz="15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ko-KR" altLang="en-US" sz="1500" dirty="0">
                <a:solidFill>
                  <a:srgbClr val="333399"/>
                </a:solidFill>
              </a:rPr>
              <a:t>국가</a:t>
            </a:r>
            <a:r>
              <a:rPr lang="en-US" altLang="ko-KR" sz="1500" dirty="0">
                <a:solidFill>
                  <a:srgbClr val="333399"/>
                </a:solidFill>
              </a:rPr>
              <a:t>R&amp;D</a:t>
            </a:r>
            <a:r>
              <a:rPr lang="ko-KR" altLang="en-US" sz="1500" dirty="0">
                <a:solidFill>
                  <a:srgbClr val="333399"/>
                </a:solidFill>
              </a:rPr>
              <a:t>사업관리서비스</a:t>
            </a:r>
            <a:r>
              <a:rPr lang="en-US" altLang="ko-KR" sz="1500" dirty="0">
                <a:solidFill>
                  <a:srgbClr val="000066"/>
                </a:solidFill>
              </a:rPr>
              <a:t>[http://rndgate.ntis.go.kr)</a:t>
            </a:r>
            <a:r>
              <a:rPr lang="ko-KR" altLang="en-US" sz="1500" dirty="0">
                <a:solidFill>
                  <a:srgbClr val="333399"/>
                </a:solidFill>
              </a:rPr>
              <a:t>검색</a:t>
            </a:r>
            <a:endParaRPr lang="en-US" altLang="ko-KR" sz="1500" dirty="0">
              <a:solidFill>
                <a:srgbClr val="333399"/>
              </a:solidFill>
            </a:endParaRPr>
          </a:p>
        </p:txBody>
      </p:sp>
      <p:pic>
        <p:nvPicPr>
          <p:cNvPr id="18438" name="Picture 24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900113" y="2138363"/>
            <a:ext cx="288925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5"/>
          <p:cNvSpPr>
            <a:spLocks noChangeArrowheads="1"/>
          </p:cNvSpPr>
          <p:nvPr/>
        </p:nvSpPr>
        <p:spPr bwMode="auto">
          <a:xfrm>
            <a:off x="755650" y="3238500"/>
            <a:ext cx="7704138" cy="4175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의무사항 불이행</a:t>
            </a:r>
            <a:r>
              <a:rPr lang="ko-KR" altLang="en-US">
                <a:solidFill>
                  <a:srgbClr val="000000"/>
                </a:solidFill>
              </a:rPr>
              <a:t> </a:t>
            </a:r>
            <a:r>
              <a:rPr lang="en-US" altLang="ko-KR">
                <a:solidFill>
                  <a:srgbClr val="000000"/>
                </a:solidFill>
              </a:rPr>
              <a:t>(</a:t>
            </a:r>
            <a:r>
              <a:rPr lang="ko-KR" altLang="en-US">
                <a:solidFill>
                  <a:srgbClr val="000000"/>
                </a:solidFill>
              </a:rPr>
              <a:t>각종 보고서 미제출</a:t>
            </a:r>
            <a:r>
              <a:rPr lang="en-US" altLang="ko-KR">
                <a:solidFill>
                  <a:srgbClr val="000000"/>
                </a:solidFill>
              </a:rPr>
              <a:t>, </a:t>
            </a:r>
            <a:r>
              <a:rPr lang="ko-KR" altLang="en-US">
                <a:solidFill>
                  <a:srgbClr val="000000"/>
                </a:solidFill>
              </a:rPr>
              <a:t>정산잔액 미납</a:t>
            </a:r>
            <a:r>
              <a:rPr lang="en-US" altLang="ko-KR">
                <a:solidFill>
                  <a:srgbClr val="000000"/>
                </a:solidFill>
              </a:rPr>
              <a:t>, </a:t>
            </a:r>
            <a:r>
              <a:rPr lang="ko-KR" altLang="en-US">
                <a:solidFill>
                  <a:srgbClr val="000000"/>
                </a:solidFill>
              </a:rPr>
              <a:t>기술료 미납 등</a:t>
            </a:r>
            <a:r>
              <a:rPr lang="en-US" altLang="ko-KR">
                <a:solidFill>
                  <a:srgbClr val="000000"/>
                </a:solidFill>
              </a:rPr>
              <a:t>)</a:t>
            </a:r>
            <a:endParaRPr lang="en-US" altLang="ko-KR">
              <a:solidFill>
                <a:srgbClr val="0066CC"/>
              </a:solidFill>
            </a:endParaRPr>
          </a:p>
        </p:txBody>
      </p:sp>
      <p:pic>
        <p:nvPicPr>
          <p:cNvPr id="18440" name="Picture 29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900113" y="3351213"/>
            <a:ext cx="288925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755650" y="3768725"/>
            <a:ext cx="7704138" cy="442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국가연구개발사업에 </a:t>
            </a:r>
            <a:r>
              <a:rPr lang="ko-KR" altLang="en-US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참여</a:t>
            </a:r>
            <a:r>
              <a:rPr lang="ko-KR" altLang="en-US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ko-KR" altLang="en-US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제한중</a:t>
            </a:r>
            <a:r>
              <a:rPr lang="ko-KR" altLang="en-US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인 자 또는 기관</a:t>
            </a:r>
            <a:r>
              <a:rPr lang="en-US" altLang="ko-KR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ko-KR" altLang="en-US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기업</a:t>
            </a:r>
            <a:r>
              <a:rPr lang="en-US" altLang="ko-KR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endParaRPr lang="en-US" altLang="ko-KR">
              <a:solidFill>
                <a:schemeClr val="tx1"/>
              </a:solidFill>
            </a:endParaRPr>
          </a:p>
        </p:txBody>
      </p:sp>
      <p:pic>
        <p:nvPicPr>
          <p:cNvPr id="18442" name="Picture 31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890588" y="3875088"/>
            <a:ext cx="288925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779463" y="4343400"/>
            <a:ext cx="7680325" cy="4222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금융기관 등의 신용거래 불량자</a:t>
            </a:r>
            <a:endParaRPr lang="en-US" altLang="ko-KR">
              <a:solidFill>
                <a:schemeClr val="tx1"/>
              </a:solidFill>
            </a:endParaRPr>
          </a:p>
        </p:txBody>
      </p:sp>
      <p:pic>
        <p:nvPicPr>
          <p:cNvPr id="18444" name="Picture 33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900113" y="4446588"/>
            <a:ext cx="288925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784225" y="4910138"/>
            <a:ext cx="7675563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전산 자료를 제출 하지 않고 사업계획서를 제출한 경우</a:t>
            </a:r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18446" name="Picture 35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904875" y="5051425"/>
            <a:ext cx="28892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784225" y="5435600"/>
            <a:ext cx="7675563" cy="4222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20000"/>
              </a:lnSpc>
              <a:defRPr/>
            </a:pPr>
            <a:r>
              <a:rPr lang="ko-KR" altLang="en-US" dirty="0">
                <a:solidFill>
                  <a:schemeClr val="tx1"/>
                </a:solidFill>
              </a:rPr>
              <a:t>사전검토에 의해 사전지원제외 대상으로 분류된 경우</a:t>
            </a:r>
            <a:endParaRPr lang="en-US" altLang="ko-KR" dirty="0">
              <a:solidFill>
                <a:schemeClr val="tx1"/>
              </a:solidFill>
            </a:endParaRPr>
          </a:p>
        </p:txBody>
      </p:sp>
      <p:pic>
        <p:nvPicPr>
          <p:cNvPr id="18448" name="Picture 37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900113" y="5513388"/>
            <a:ext cx="288925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7877175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II.</a:t>
            </a:r>
            <a:r>
              <a:rPr lang="en-US" altLang="ko-KR" dirty="0" smtClean="0"/>
              <a:t> </a:t>
            </a:r>
            <a:r>
              <a:rPr lang="ko-KR" altLang="en-US" sz="29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지역기반육성기술개발사업 신규지원 계획</a:t>
            </a: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785813" y="5935663"/>
            <a:ext cx="7675562" cy="4222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20000"/>
              </a:lnSpc>
              <a:defRPr/>
            </a:pPr>
            <a:r>
              <a:rPr lang="ko-KR" altLang="en-US" dirty="0">
                <a:solidFill>
                  <a:schemeClr val="tx1"/>
                </a:solidFill>
              </a:rPr>
              <a:t>최근 </a:t>
            </a:r>
            <a:r>
              <a:rPr lang="en-US" altLang="ko-KR" dirty="0">
                <a:solidFill>
                  <a:schemeClr val="tx1"/>
                </a:solidFill>
              </a:rPr>
              <a:t>2</a:t>
            </a:r>
            <a:r>
              <a:rPr lang="ko-KR" altLang="en-US" dirty="0">
                <a:solidFill>
                  <a:schemeClr val="tx1"/>
                </a:solidFill>
              </a:rPr>
              <a:t>년 연속 부채비율 </a:t>
            </a:r>
            <a:r>
              <a:rPr lang="en-US" altLang="ko-KR" dirty="0">
                <a:solidFill>
                  <a:schemeClr val="tx1"/>
                </a:solidFill>
              </a:rPr>
              <a:t>500%</a:t>
            </a:r>
            <a:r>
              <a:rPr lang="ko-KR" altLang="en-US" dirty="0">
                <a:solidFill>
                  <a:schemeClr val="tx1"/>
                </a:solidFill>
              </a:rPr>
              <a:t>이상 또는 유동비율 </a:t>
            </a:r>
            <a:r>
              <a:rPr lang="en-US" altLang="ko-KR" dirty="0">
                <a:solidFill>
                  <a:schemeClr val="tx1"/>
                </a:solidFill>
              </a:rPr>
              <a:t>50% </a:t>
            </a:r>
            <a:r>
              <a:rPr lang="ko-KR" altLang="en-US" dirty="0">
                <a:solidFill>
                  <a:schemeClr val="tx1"/>
                </a:solidFill>
              </a:rPr>
              <a:t>미만인 경우</a:t>
            </a:r>
            <a:endParaRPr lang="en-US" altLang="ko-KR" dirty="0">
              <a:solidFill>
                <a:schemeClr val="tx1"/>
              </a:solidFill>
            </a:endParaRPr>
          </a:p>
        </p:txBody>
      </p:sp>
      <p:pic>
        <p:nvPicPr>
          <p:cNvPr id="18451" name="Picture 37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901700" y="6013450"/>
            <a:ext cx="28892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4"/>
          <p:cNvSpPr>
            <a:spLocks noChangeArrowheads="1"/>
          </p:cNvSpPr>
          <p:nvPr/>
        </p:nvSpPr>
        <p:spPr bwMode="auto">
          <a:xfrm>
            <a:off x="250825" y="1268413"/>
            <a:ext cx="86756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" name="AutoShape 1077"/>
          <p:cNvSpPr>
            <a:spLocks noChangeArrowheads="1"/>
          </p:cNvSpPr>
          <p:nvPr/>
        </p:nvSpPr>
        <p:spPr bwMode="auto">
          <a:xfrm>
            <a:off x="500063" y="1954213"/>
            <a:ext cx="8072437" cy="4321175"/>
          </a:xfrm>
          <a:prstGeom prst="roundRect">
            <a:avLst>
              <a:gd name="adj" fmla="val 5630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tIns="82800" anchor="ctr"/>
          <a:lstStyle/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endParaRPr lang="ko-KR" altLang="en-U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9460" name="Group 12"/>
          <p:cNvGrpSpPr>
            <a:grpSpLocks/>
          </p:cNvGrpSpPr>
          <p:nvPr/>
        </p:nvGrpSpPr>
        <p:grpSpPr bwMode="auto">
          <a:xfrm>
            <a:off x="323850" y="1325563"/>
            <a:ext cx="4043363" cy="652462"/>
            <a:chOff x="204" y="754"/>
            <a:chExt cx="2547" cy="411"/>
          </a:xfrm>
        </p:grpSpPr>
        <p:grpSp>
          <p:nvGrpSpPr>
            <p:cNvPr id="19470" name="Group 13"/>
            <p:cNvGrpSpPr>
              <a:grpSpLocks/>
            </p:cNvGrpSpPr>
            <p:nvPr/>
          </p:nvGrpSpPr>
          <p:grpSpPr bwMode="auto">
            <a:xfrm>
              <a:off x="476" y="754"/>
              <a:ext cx="2275" cy="363"/>
              <a:chOff x="2336" y="754"/>
              <a:chExt cx="3084" cy="266"/>
            </a:xfrm>
          </p:grpSpPr>
          <p:pic>
            <p:nvPicPr>
              <p:cNvPr id="19478" name="Picture 10" descr="13 박스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72552" t="45509" r="2864" b="32916"/>
              <a:stretch>
                <a:fillRect/>
              </a:stretch>
            </p:blipFill>
            <p:spPr bwMode="auto">
              <a:xfrm>
                <a:off x="2336" y="754"/>
                <a:ext cx="3084" cy="2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479" name="Text Box 2144"/>
              <p:cNvSpPr txBox="1">
                <a:spLocks noChangeArrowheads="1"/>
              </p:cNvSpPr>
              <p:nvPr/>
            </p:nvSpPr>
            <p:spPr bwMode="auto">
              <a:xfrm>
                <a:off x="2682" y="766"/>
                <a:ext cx="2346" cy="21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ko-KR" altLang="en-US" sz="2400" b="1">
                    <a:solidFill>
                      <a:schemeClr val="tx1"/>
                    </a:solidFill>
                    <a:ea typeface="휴먼신그래픽"/>
                    <a:cs typeface="휴먼신그래픽"/>
                  </a:rPr>
                  <a:t>감점사항</a:t>
                </a:r>
                <a:endParaRPr lang="en-US" altLang="ko-KR" sz="2400" b="1">
                  <a:solidFill>
                    <a:schemeClr val="tx1"/>
                  </a:solidFill>
                  <a:ea typeface="휴먼신그래픽"/>
                  <a:cs typeface="휴먼신그래픽"/>
                </a:endParaRPr>
              </a:p>
            </p:txBody>
          </p:sp>
        </p:grpSp>
        <p:pic>
          <p:nvPicPr>
            <p:cNvPr id="19471" name="Picture 4" descr="2"/>
            <p:cNvPicPr>
              <a:picLocks noChangeAspect="1" noChangeArrowheads="1"/>
            </p:cNvPicPr>
            <p:nvPr/>
          </p:nvPicPr>
          <p:blipFill>
            <a:blip r:embed="rId3" cstate="print"/>
            <a:srcRect l="56512" t="27689" r="39474" b="61571"/>
            <a:stretch>
              <a:fillRect/>
            </a:stretch>
          </p:blipFill>
          <p:spPr bwMode="auto">
            <a:xfrm>
              <a:off x="204" y="780"/>
              <a:ext cx="32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9472" name="Group 33"/>
            <p:cNvGrpSpPr>
              <a:grpSpLocks/>
            </p:cNvGrpSpPr>
            <p:nvPr/>
          </p:nvGrpSpPr>
          <p:grpSpPr bwMode="auto">
            <a:xfrm>
              <a:off x="285" y="824"/>
              <a:ext cx="210" cy="295"/>
              <a:chOff x="241" y="796"/>
              <a:chExt cx="325" cy="493"/>
            </a:xfrm>
          </p:grpSpPr>
          <p:grpSp>
            <p:nvGrpSpPr>
              <p:cNvPr id="19473" name="Group 34"/>
              <p:cNvGrpSpPr>
                <a:grpSpLocks/>
              </p:cNvGrpSpPr>
              <p:nvPr/>
            </p:nvGrpSpPr>
            <p:grpSpPr bwMode="auto">
              <a:xfrm>
                <a:off x="241" y="796"/>
                <a:ext cx="325" cy="321"/>
                <a:chOff x="143" y="597"/>
                <a:chExt cx="272" cy="272"/>
              </a:xfrm>
            </p:grpSpPr>
            <p:sp>
              <p:nvSpPr>
                <p:cNvPr id="170019" name="Oval 35"/>
                <p:cNvSpPr>
                  <a:spLocks noChangeArrowheads="1"/>
                </p:cNvSpPr>
                <p:nvPr/>
              </p:nvSpPr>
              <p:spPr bwMode="auto">
                <a:xfrm>
                  <a:off x="143" y="597"/>
                  <a:ext cx="272" cy="272"/>
                </a:xfrm>
                <a:prstGeom prst="ellipse">
                  <a:avLst/>
                </a:prstGeom>
                <a:solidFill>
                  <a:srgbClr val="003366">
                    <a:alpha val="23000"/>
                  </a:srgbClr>
                </a:solidFill>
                <a:ln w="2734">
                  <a:noFill/>
                  <a:round/>
                  <a:headEnd/>
                  <a:tailEnd/>
                </a:ln>
                <a:effectLst>
                  <a:outerShdw dist="17364" dir="2700000" algn="ctr" rotWithShape="0">
                    <a:srgbClr val="808080"/>
                  </a:outerShdw>
                </a:effectLst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  <a:defRPr/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19476" name="Oval 36"/>
                <p:cNvSpPr>
                  <a:spLocks noChangeArrowheads="1"/>
                </p:cNvSpPr>
                <p:nvPr/>
              </p:nvSpPr>
              <p:spPr bwMode="auto">
                <a:xfrm>
                  <a:off x="157" y="611"/>
                  <a:ext cx="245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1789D"/>
                    </a:gs>
                    <a:gs pos="50000">
                      <a:srgbClr val="ADEAFF"/>
                    </a:gs>
                    <a:gs pos="100000">
                      <a:srgbClr val="01789D"/>
                    </a:gs>
                  </a:gsLst>
                  <a:lin ang="0" scaled="1"/>
                </a:gradFill>
                <a:ln w="12278">
                  <a:solidFill>
                    <a:srgbClr val="004852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19477" name="Oval 37"/>
                <p:cNvSpPr>
                  <a:spLocks noChangeArrowheads="1"/>
                </p:cNvSpPr>
                <p:nvPr/>
              </p:nvSpPr>
              <p:spPr bwMode="auto">
                <a:xfrm>
                  <a:off x="188" y="611"/>
                  <a:ext cx="187" cy="1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>
                        <a:alpha val="48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 w="28575">
                  <a:noFill/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</p:grpSp>
          <p:sp>
            <p:nvSpPr>
              <p:cNvPr id="19474" name="Rectangle 38"/>
              <p:cNvSpPr>
                <a:spLocks noChangeArrowheads="1"/>
              </p:cNvSpPr>
              <p:nvPr/>
            </p:nvSpPr>
            <p:spPr bwMode="white">
              <a:xfrm>
                <a:off x="262" y="808"/>
                <a:ext cx="161" cy="4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9575" tIns="46378" rIns="89575" bIns="46378">
                <a:spAutoFit/>
              </a:bodyPr>
              <a:lstStyle/>
              <a:p>
                <a:pPr fontAlgn="t">
                  <a:lnSpc>
                    <a:spcPct val="100000"/>
                  </a:lnSpc>
                </a:pPr>
                <a:endParaRPr lang="en-US" altLang="ko-KR" sz="2400" b="1" i="1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  <a:sym typeface="Wingdings" pitchFamily="2" charset="2"/>
                </a:endParaRPr>
              </a:p>
            </p:txBody>
          </p:sp>
        </p:grpSp>
      </p:grpSp>
      <p:sp>
        <p:nvSpPr>
          <p:cNvPr id="2" name="AutoShape 5"/>
          <p:cNvSpPr>
            <a:spLocks noChangeArrowheads="1"/>
          </p:cNvSpPr>
          <p:nvPr/>
        </p:nvSpPr>
        <p:spPr bwMode="auto">
          <a:xfrm>
            <a:off x="755650" y="2071688"/>
            <a:ext cx="7704138" cy="6429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최종평가가 불성실 중단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불성실실패 과제의 총괄책임자가 새로운 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latinLnBrk="0">
              <a:lnSpc>
                <a:spcPct val="135000"/>
              </a:lnSpc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과제를 신청하는 경우</a:t>
            </a:r>
            <a:endParaRPr lang="en-US" altLang="ko-KR" sz="1400" dirty="0">
              <a:solidFill>
                <a:schemeClr val="tx1"/>
              </a:solidFill>
            </a:endParaRPr>
          </a:p>
        </p:txBody>
      </p:sp>
      <p:pic>
        <p:nvPicPr>
          <p:cNvPr id="19462" name="Picture 29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928688" y="2171700"/>
            <a:ext cx="242887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755650" y="3000375"/>
            <a:ext cx="7704138" cy="6572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과제 선정 후 정당한 사유 없이 협약 포기 경력이 있는 총괄책임자나 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latinLnBrk="0">
              <a:lnSpc>
                <a:spcPct val="135000"/>
              </a:lnSpc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기관</a:t>
            </a:r>
            <a:r>
              <a:rPr lang="en-US" altLang="ko-KR" sz="1400" dirty="0">
                <a:solidFill>
                  <a:schemeClr val="tx1"/>
                </a:solidFill>
              </a:rPr>
              <a:t>(</a:t>
            </a:r>
            <a:r>
              <a:rPr lang="ko-KR" altLang="en-US" sz="1400" dirty="0">
                <a:solidFill>
                  <a:schemeClr val="tx1"/>
                </a:solidFill>
              </a:rPr>
              <a:t>주관기관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참여기관 등</a:t>
            </a:r>
            <a:r>
              <a:rPr lang="en-US" altLang="ko-KR" sz="1400" dirty="0">
                <a:solidFill>
                  <a:schemeClr val="tx1"/>
                </a:solidFill>
              </a:rPr>
              <a:t>)</a:t>
            </a:r>
            <a:r>
              <a:rPr lang="ko-KR" altLang="en-US" sz="1400" dirty="0">
                <a:solidFill>
                  <a:schemeClr val="tx1"/>
                </a:solidFill>
              </a:rPr>
              <a:t>의 경우</a:t>
            </a:r>
            <a:endParaRPr lang="en-US" altLang="ko-KR" sz="1400" dirty="0">
              <a:solidFill>
                <a:schemeClr val="tx1"/>
              </a:solidFill>
            </a:endParaRPr>
          </a:p>
        </p:txBody>
      </p:sp>
      <p:sp>
        <p:nvSpPr>
          <p:cNvPr id="29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7877175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II.</a:t>
            </a:r>
            <a:r>
              <a:rPr lang="en-US" altLang="ko-KR" dirty="0" smtClean="0"/>
              <a:t> </a:t>
            </a:r>
            <a:r>
              <a:rPr lang="ko-KR" altLang="en-US" sz="29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지역기반육성기술개발사업 신규지원 계획</a:t>
            </a: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714375" y="3986213"/>
            <a:ext cx="7704138" cy="6572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과제 수행도중 정당한 사유 없이 협약 포기 경력이 있는 총괄책임자나 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latinLnBrk="0">
              <a:lnSpc>
                <a:spcPct val="135000"/>
              </a:lnSpc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기관</a:t>
            </a:r>
            <a:r>
              <a:rPr lang="en-US" altLang="ko-KR" sz="1400" dirty="0">
                <a:solidFill>
                  <a:schemeClr val="tx1"/>
                </a:solidFill>
              </a:rPr>
              <a:t>(</a:t>
            </a:r>
            <a:r>
              <a:rPr lang="ko-KR" altLang="en-US" sz="1400" dirty="0">
                <a:solidFill>
                  <a:schemeClr val="tx1"/>
                </a:solidFill>
              </a:rPr>
              <a:t>주관기관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참여기관 등</a:t>
            </a:r>
            <a:r>
              <a:rPr lang="en-US" altLang="ko-KR" sz="1400" dirty="0">
                <a:solidFill>
                  <a:schemeClr val="tx1"/>
                </a:solidFill>
              </a:rPr>
              <a:t>)</a:t>
            </a:r>
            <a:r>
              <a:rPr lang="ko-KR" altLang="en-US" sz="1400" dirty="0">
                <a:solidFill>
                  <a:schemeClr val="tx1"/>
                </a:solidFill>
              </a:rPr>
              <a:t>의 경우</a:t>
            </a:r>
            <a:endParaRPr lang="en-US" altLang="ko-KR" sz="1400" dirty="0">
              <a:solidFill>
                <a:schemeClr val="tx1"/>
              </a:solidFill>
            </a:endParaRPr>
          </a:p>
        </p:txBody>
      </p:sp>
      <p:sp>
        <p:nvSpPr>
          <p:cNvPr id="31" name="AutoShape 5"/>
          <p:cNvSpPr>
            <a:spLocks noChangeArrowheads="1"/>
          </p:cNvSpPr>
          <p:nvPr/>
        </p:nvSpPr>
        <p:spPr bwMode="auto">
          <a:xfrm>
            <a:off x="714375" y="4986338"/>
            <a:ext cx="7704138" cy="9429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[</a:t>
            </a:r>
            <a:r>
              <a:rPr lang="ko-KR" altLang="en-US" sz="1400" dirty="0">
                <a:solidFill>
                  <a:schemeClr val="tx1"/>
                </a:solidFill>
              </a:rPr>
              <a:t>하도급거래 공정화에 관한 법률</a:t>
            </a:r>
            <a:r>
              <a:rPr lang="en-US" altLang="ko-KR" sz="1400" dirty="0">
                <a:solidFill>
                  <a:schemeClr val="tx1"/>
                </a:solidFill>
              </a:rPr>
              <a:t>]</a:t>
            </a:r>
            <a:r>
              <a:rPr lang="ko-KR" altLang="en-US" sz="1400" dirty="0">
                <a:solidFill>
                  <a:schemeClr val="tx1"/>
                </a:solidFill>
              </a:rPr>
              <a:t>을 최근 </a:t>
            </a:r>
            <a:r>
              <a:rPr lang="en-US" altLang="ko-KR" sz="1400" dirty="0">
                <a:solidFill>
                  <a:schemeClr val="tx1"/>
                </a:solidFill>
              </a:rPr>
              <a:t>3</a:t>
            </a:r>
            <a:r>
              <a:rPr lang="ko-KR" altLang="en-US" sz="1400" dirty="0">
                <a:solidFill>
                  <a:schemeClr val="tx1"/>
                </a:solidFill>
              </a:rPr>
              <a:t>년 이내에 상습적으로 위반한 기업이 연구개발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latinLnBrk="0">
              <a:lnSpc>
                <a:spcPct val="135000"/>
              </a:lnSpc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과제를 신청할 때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그러한 위반 사실이 같은 법 제</a:t>
            </a:r>
            <a:r>
              <a:rPr lang="en-US" altLang="ko-KR" sz="1400" dirty="0">
                <a:solidFill>
                  <a:schemeClr val="tx1"/>
                </a:solidFill>
              </a:rPr>
              <a:t>26</a:t>
            </a:r>
            <a:r>
              <a:rPr lang="ko-KR" altLang="en-US" sz="1400" dirty="0">
                <a:solidFill>
                  <a:schemeClr val="tx1"/>
                </a:solidFill>
              </a:rPr>
              <a:t>조에 따른 공정거래위원회로부터 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latinLnBrk="0">
              <a:lnSpc>
                <a:spcPct val="135000"/>
              </a:lnSpc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관계 행정기관의 장의 통보 등을 통하여 확인될 경우</a:t>
            </a:r>
            <a:endParaRPr lang="en-US" altLang="ko-KR" sz="1400" dirty="0">
              <a:solidFill>
                <a:schemeClr val="tx1"/>
              </a:solidFill>
            </a:endParaRPr>
          </a:p>
        </p:txBody>
      </p:sp>
      <p:pic>
        <p:nvPicPr>
          <p:cNvPr id="19467" name="Picture 29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928688" y="3057525"/>
            <a:ext cx="242887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29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928688" y="4038600"/>
            <a:ext cx="242887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29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971550" y="5048250"/>
            <a:ext cx="24288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4"/>
          <p:cNvSpPr>
            <a:spLocks noChangeArrowheads="1"/>
          </p:cNvSpPr>
          <p:nvPr/>
        </p:nvSpPr>
        <p:spPr bwMode="auto">
          <a:xfrm>
            <a:off x="250825" y="1268413"/>
            <a:ext cx="86756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" name="AutoShape 1077"/>
          <p:cNvSpPr>
            <a:spLocks noChangeArrowheads="1"/>
          </p:cNvSpPr>
          <p:nvPr/>
        </p:nvSpPr>
        <p:spPr bwMode="auto">
          <a:xfrm>
            <a:off x="500063" y="1954213"/>
            <a:ext cx="8072437" cy="4321175"/>
          </a:xfrm>
          <a:prstGeom prst="roundRect">
            <a:avLst>
              <a:gd name="adj" fmla="val 5630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tIns="82800" anchor="ctr"/>
          <a:lstStyle/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endParaRPr lang="ko-KR" altLang="en-U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0484" name="Group 12"/>
          <p:cNvGrpSpPr>
            <a:grpSpLocks/>
          </p:cNvGrpSpPr>
          <p:nvPr/>
        </p:nvGrpSpPr>
        <p:grpSpPr bwMode="auto">
          <a:xfrm>
            <a:off x="323850" y="1325563"/>
            <a:ext cx="4043363" cy="652462"/>
            <a:chOff x="204" y="754"/>
            <a:chExt cx="2547" cy="411"/>
          </a:xfrm>
        </p:grpSpPr>
        <p:grpSp>
          <p:nvGrpSpPr>
            <p:cNvPr id="20490" name="Group 13"/>
            <p:cNvGrpSpPr>
              <a:grpSpLocks/>
            </p:cNvGrpSpPr>
            <p:nvPr/>
          </p:nvGrpSpPr>
          <p:grpSpPr bwMode="auto">
            <a:xfrm>
              <a:off x="476" y="754"/>
              <a:ext cx="2275" cy="363"/>
              <a:chOff x="2336" y="754"/>
              <a:chExt cx="3084" cy="266"/>
            </a:xfrm>
          </p:grpSpPr>
          <p:pic>
            <p:nvPicPr>
              <p:cNvPr id="20498" name="Picture 10" descr="13 박스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72552" t="45509" r="2864" b="32916"/>
              <a:stretch>
                <a:fillRect/>
              </a:stretch>
            </p:blipFill>
            <p:spPr bwMode="auto">
              <a:xfrm>
                <a:off x="2336" y="754"/>
                <a:ext cx="3084" cy="2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499" name="Text Box 2144"/>
              <p:cNvSpPr txBox="1">
                <a:spLocks noChangeArrowheads="1"/>
              </p:cNvSpPr>
              <p:nvPr/>
            </p:nvSpPr>
            <p:spPr bwMode="auto">
              <a:xfrm>
                <a:off x="2682" y="766"/>
                <a:ext cx="2346" cy="21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ko-KR" altLang="en-US" sz="2400" b="1">
                    <a:solidFill>
                      <a:schemeClr val="tx1"/>
                    </a:solidFill>
                    <a:ea typeface="휴먼신그래픽"/>
                    <a:cs typeface="휴먼신그래픽"/>
                  </a:rPr>
                  <a:t>감점사항</a:t>
                </a:r>
                <a:endParaRPr lang="en-US" altLang="ko-KR" sz="2400" b="1">
                  <a:solidFill>
                    <a:schemeClr val="tx1"/>
                  </a:solidFill>
                  <a:ea typeface="휴먼신그래픽"/>
                  <a:cs typeface="휴먼신그래픽"/>
                </a:endParaRPr>
              </a:p>
            </p:txBody>
          </p:sp>
        </p:grpSp>
        <p:pic>
          <p:nvPicPr>
            <p:cNvPr id="20491" name="Picture 4" descr="2"/>
            <p:cNvPicPr>
              <a:picLocks noChangeAspect="1" noChangeArrowheads="1"/>
            </p:cNvPicPr>
            <p:nvPr/>
          </p:nvPicPr>
          <p:blipFill>
            <a:blip r:embed="rId3" cstate="print"/>
            <a:srcRect l="56512" t="27689" r="39474" b="61571"/>
            <a:stretch>
              <a:fillRect/>
            </a:stretch>
          </p:blipFill>
          <p:spPr bwMode="auto">
            <a:xfrm>
              <a:off x="204" y="780"/>
              <a:ext cx="32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0492" name="Group 33"/>
            <p:cNvGrpSpPr>
              <a:grpSpLocks/>
            </p:cNvGrpSpPr>
            <p:nvPr/>
          </p:nvGrpSpPr>
          <p:grpSpPr bwMode="auto">
            <a:xfrm>
              <a:off x="285" y="824"/>
              <a:ext cx="210" cy="295"/>
              <a:chOff x="241" y="796"/>
              <a:chExt cx="325" cy="493"/>
            </a:xfrm>
          </p:grpSpPr>
          <p:grpSp>
            <p:nvGrpSpPr>
              <p:cNvPr id="20493" name="Group 34"/>
              <p:cNvGrpSpPr>
                <a:grpSpLocks/>
              </p:cNvGrpSpPr>
              <p:nvPr/>
            </p:nvGrpSpPr>
            <p:grpSpPr bwMode="auto">
              <a:xfrm>
                <a:off x="241" y="796"/>
                <a:ext cx="325" cy="321"/>
                <a:chOff x="143" y="597"/>
                <a:chExt cx="272" cy="272"/>
              </a:xfrm>
            </p:grpSpPr>
            <p:sp>
              <p:nvSpPr>
                <p:cNvPr id="170019" name="Oval 35"/>
                <p:cNvSpPr>
                  <a:spLocks noChangeArrowheads="1"/>
                </p:cNvSpPr>
                <p:nvPr/>
              </p:nvSpPr>
              <p:spPr bwMode="auto">
                <a:xfrm>
                  <a:off x="143" y="597"/>
                  <a:ext cx="272" cy="272"/>
                </a:xfrm>
                <a:prstGeom prst="ellipse">
                  <a:avLst/>
                </a:prstGeom>
                <a:solidFill>
                  <a:srgbClr val="003366">
                    <a:alpha val="23000"/>
                  </a:srgbClr>
                </a:solidFill>
                <a:ln w="2734">
                  <a:noFill/>
                  <a:round/>
                  <a:headEnd/>
                  <a:tailEnd/>
                </a:ln>
                <a:effectLst>
                  <a:outerShdw dist="17364" dir="2700000" algn="ctr" rotWithShape="0">
                    <a:srgbClr val="808080"/>
                  </a:outerShdw>
                </a:effectLst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  <a:defRPr/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20496" name="Oval 36"/>
                <p:cNvSpPr>
                  <a:spLocks noChangeArrowheads="1"/>
                </p:cNvSpPr>
                <p:nvPr/>
              </p:nvSpPr>
              <p:spPr bwMode="auto">
                <a:xfrm>
                  <a:off x="157" y="611"/>
                  <a:ext cx="245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1789D"/>
                    </a:gs>
                    <a:gs pos="50000">
                      <a:srgbClr val="ADEAFF"/>
                    </a:gs>
                    <a:gs pos="100000">
                      <a:srgbClr val="01789D"/>
                    </a:gs>
                  </a:gsLst>
                  <a:lin ang="0" scaled="1"/>
                </a:gradFill>
                <a:ln w="12278">
                  <a:solidFill>
                    <a:srgbClr val="004852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20497" name="Oval 37"/>
                <p:cNvSpPr>
                  <a:spLocks noChangeArrowheads="1"/>
                </p:cNvSpPr>
                <p:nvPr/>
              </p:nvSpPr>
              <p:spPr bwMode="auto">
                <a:xfrm>
                  <a:off x="188" y="611"/>
                  <a:ext cx="187" cy="1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>
                        <a:alpha val="48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 w="28575">
                  <a:noFill/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</p:grpSp>
          <p:sp>
            <p:nvSpPr>
              <p:cNvPr id="20494" name="Rectangle 38"/>
              <p:cNvSpPr>
                <a:spLocks noChangeArrowheads="1"/>
              </p:cNvSpPr>
              <p:nvPr/>
            </p:nvSpPr>
            <p:spPr bwMode="white">
              <a:xfrm>
                <a:off x="262" y="808"/>
                <a:ext cx="161" cy="4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9575" tIns="46378" rIns="89575" bIns="46378">
                <a:spAutoFit/>
              </a:bodyPr>
              <a:lstStyle/>
              <a:p>
                <a:pPr fontAlgn="t">
                  <a:lnSpc>
                    <a:spcPct val="100000"/>
                  </a:lnSpc>
                </a:pPr>
                <a:endParaRPr lang="en-US" altLang="ko-KR" sz="2400" b="1" i="1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  <a:sym typeface="Wingdings" pitchFamily="2" charset="2"/>
                </a:endParaRPr>
              </a:p>
            </p:txBody>
          </p:sp>
        </p:grpSp>
      </p:grpSp>
      <p:sp>
        <p:nvSpPr>
          <p:cNvPr id="2" name="AutoShape 5"/>
          <p:cNvSpPr>
            <a:spLocks noChangeArrowheads="1"/>
          </p:cNvSpPr>
          <p:nvPr/>
        </p:nvSpPr>
        <p:spPr bwMode="auto">
          <a:xfrm>
            <a:off x="755650" y="2071688"/>
            <a:ext cx="7704138" cy="6429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연구장비의 과도한 구매 등 해당 기술개발사업 목적과 부합하지 않는 과제는 평가 시 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latinLnBrk="0">
              <a:lnSpc>
                <a:spcPct val="135000"/>
              </a:lnSpc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감점 요인이 될 수 있음</a:t>
            </a:r>
            <a:r>
              <a:rPr lang="en-US" altLang="ko-KR" sz="14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20486" name="Picture 29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928688" y="2171700"/>
            <a:ext cx="242887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755650" y="3000375"/>
            <a:ext cx="7704138" cy="6572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9999FF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54524" dir="4485749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주관기관 또는 참여기관의 연구개발역량을 감안하되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접수마감일 현재 수행중인 정부출연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latinLnBrk="0">
              <a:lnSpc>
                <a:spcPct val="135000"/>
              </a:lnSpc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연구개발과제가 </a:t>
            </a:r>
            <a:r>
              <a:rPr lang="en-US" altLang="ko-KR" sz="1400" dirty="0">
                <a:solidFill>
                  <a:schemeClr val="tx1"/>
                </a:solidFill>
              </a:rPr>
              <a:t>2</a:t>
            </a:r>
            <a:r>
              <a:rPr lang="ko-KR" altLang="en-US" sz="1400" dirty="0">
                <a:solidFill>
                  <a:schemeClr val="tx1"/>
                </a:solidFill>
              </a:rPr>
              <a:t>건 이상인 경우  평가시 감점 요인이 될 수 있음</a:t>
            </a:r>
            <a:r>
              <a:rPr lang="en-US" altLang="ko-KR" sz="14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9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7877175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II.</a:t>
            </a:r>
            <a:r>
              <a:rPr lang="en-US" altLang="ko-KR" dirty="0" smtClean="0"/>
              <a:t> </a:t>
            </a:r>
            <a:r>
              <a:rPr lang="ko-KR" altLang="en-US" sz="29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지역기반육성기술개발사업 신규지원 계획</a:t>
            </a:r>
          </a:p>
        </p:txBody>
      </p:sp>
      <p:pic>
        <p:nvPicPr>
          <p:cNvPr id="20489" name="Picture 29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928688" y="3057525"/>
            <a:ext cx="242887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3"/>
          <p:cNvGrpSpPr>
            <a:grpSpLocks/>
          </p:cNvGrpSpPr>
          <p:nvPr/>
        </p:nvGrpSpPr>
        <p:grpSpPr bwMode="auto">
          <a:xfrm>
            <a:off x="431800" y="1500188"/>
            <a:ext cx="7885113" cy="669925"/>
            <a:chOff x="272" y="1370"/>
            <a:chExt cx="3867" cy="487"/>
          </a:xfrm>
        </p:grpSpPr>
        <p:pic>
          <p:nvPicPr>
            <p:cNvPr id="3091" name="Picture 35" descr="발표순서바"/>
            <p:cNvPicPr>
              <a:picLocks noChangeAspect="1" noChangeArrowheads="1"/>
            </p:cNvPicPr>
            <p:nvPr/>
          </p:nvPicPr>
          <p:blipFill>
            <a:blip r:embed="rId3" cstate="print">
              <a:lum bright="6000" contrast="-12000"/>
            </a:blip>
            <a:srcRect/>
            <a:stretch>
              <a:fillRect/>
            </a:stretch>
          </p:blipFill>
          <p:spPr bwMode="auto">
            <a:xfrm>
              <a:off x="272" y="1370"/>
              <a:ext cx="3867" cy="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1" name="Rectangle 36"/>
            <p:cNvSpPr>
              <a:spLocks noChangeArrowheads="1"/>
            </p:cNvSpPr>
            <p:nvPr/>
          </p:nvSpPr>
          <p:spPr bwMode="auto">
            <a:xfrm>
              <a:off x="975" y="1473"/>
              <a:ext cx="1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marL="763588" indent="-763588" latinLnBrk="0">
                <a:lnSpc>
                  <a:spcPct val="100000"/>
                </a:lnSpc>
                <a:defRPr/>
              </a:pPr>
              <a:endParaRPr lang="ko-KR" altLang="en-US" sz="26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3075" name="WordArt 45"/>
          <p:cNvSpPr>
            <a:spLocks noChangeArrowheads="1" noChangeShapeType="1" noTextEdit="1"/>
          </p:cNvSpPr>
          <p:nvPr/>
        </p:nvSpPr>
        <p:spPr bwMode="auto">
          <a:xfrm>
            <a:off x="611188" y="260350"/>
            <a:ext cx="115728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056"/>
              </a:avLst>
            </a:prstTxWarp>
          </a:bodyPr>
          <a:lstStyle/>
          <a:p>
            <a:pPr algn="ctr"/>
            <a:r>
              <a:rPr lang="ko-KR" altLang="en-US" sz="4000" b="1" kern="10">
                <a:ln w="31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66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17961" dir="2700000" algn="ctr" rotWithShape="0">
                    <a:schemeClr val="tx1"/>
                  </a:outerShdw>
                </a:effectLst>
                <a:latin typeface="HY헤드라인M"/>
                <a:ea typeface="HY헤드라인M"/>
              </a:rPr>
              <a:t>목 차</a:t>
            </a:r>
          </a:p>
        </p:txBody>
      </p:sp>
      <p:sp>
        <p:nvSpPr>
          <p:cNvPr id="21525" name="Rectangle 36"/>
          <p:cNvSpPr>
            <a:spLocks noChangeArrowheads="1"/>
          </p:cNvSpPr>
          <p:nvPr/>
        </p:nvSpPr>
        <p:spPr bwMode="auto">
          <a:xfrm>
            <a:off x="1874838" y="2260600"/>
            <a:ext cx="15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marL="763588" indent="-763588" latinLnBrk="0">
              <a:lnSpc>
                <a:spcPct val="100000"/>
              </a:lnSpc>
              <a:defRPr/>
            </a:pPr>
            <a:endParaRPr lang="ko-KR" altLang="en-US" sz="2600" b="1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3077" name="Group 29"/>
          <p:cNvGrpSpPr>
            <a:grpSpLocks/>
          </p:cNvGrpSpPr>
          <p:nvPr/>
        </p:nvGrpSpPr>
        <p:grpSpPr bwMode="auto">
          <a:xfrm>
            <a:off x="468313" y="4567238"/>
            <a:ext cx="7848600" cy="647700"/>
            <a:chOff x="272" y="2004"/>
            <a:chExt cx="3867" cy="487"/>
          </a:xfrm>
        </p:grpSpPr>
        <p:pic>
          <p:nvPicPr>
            <p:cNvPr id="3089" name="Picture 35" descr="발표순서바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6000"/>
            </a:blip>
            <a:srcRect/>
            <a:stretch>
              <a:fillRect/>
            </a:stretch>
          </p:blipFill>
          <p:spPr bwMode="auto">
            <a:xfrm>
              <a:off x="272" y="2004"/>
              <a:ext cx="3867" cy="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35" name="Rectangle 36"/>
            <p:cNvSpPr>
              <a:spLocks noChangeArrowheads="1"/>
            </p:cNvSpPr>
            <p:nvPr/>
          </p:nvSpPr>
          <p:spPr bwMode="auto">
            <a:xfrm>
              <a:off x="975" y="2101"/>
              <a:ext cx="2021" cy="2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marL="763588" indent="-763588" latinLnBrk="0">
                <a:lnSpc>
                  <a:spcPct val="100000"/>
                </a:lnSpc>
                <a:defRPr/>
              </a:pPr>
              <a:r>
                <a:rPr lang="ko-KR" altLang="en-US" sz="2600" b="1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사업계획서 작성시 유의사항</a:t>
              </a:r>
            </a:p>
          </p:txBody>
        </p:sp>
      </p:grpSp>
      <p:grpSp>
        <p:nvGrpSpPr>
          <p:cNvPr id="3078" name="Group 33"/>
          <p:cNvGrpSpPr>
            <a:grpSpLocks/>
          </p:cNvGrpSpPr>
          <p:nvPr/>
        </p:nvGrpSpPr>
        <p:grpSpPr bwMode="auto">
          <a:xfrm>
            <a:off x="468313" y="3560763"/>
            <a:ext cx="7867650" cy="628650"/>
            <a:chOff x="295" y="2704"/>
            <a:chExt cx="4956" cy="396"/>
          </a:xfrm>
        </p:grpSpPr>
        <p:pic>
          <p:nvPicPr>
            <p:cNvPr id="3087" name="Picture 35" descr="발표순서바"/>
            <p:cNvPicPr>
              <a:picLocks noChangeAspect="1" noChangeArrowheads="1"/>
            </p:cNvPicPr>
            <p:nvPr/>
          </p:nvPicPr>
          <p:blipFill>
            <a:blip r:embed="rId3" cstate="print">
              <a:lum bright="12000" contrast="-30000"/>
            </a:blip>
            <a:srcRect/>
            <a:stretch>
              <a:fillRect/>
            </a:stretch>
          </p:blipFill>
          <p:spPr bwMode="auto">
            <a:xfrm>
              <a:off x="295" y="2704"/>
              <a:ext cx="4956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Rectangle 36"/>
            <p:cNvSpPr>
              <a:spLocks noChangeArrowheads="1"/>
            </p:cNvSpPr>
            <p:nvPr/>
          </p:nvSpPr>
          <p:spPr bwMode="auto">
            <a:xfrm>
              <a:off x="1211" y="2750"/>
              <a:ext cx="2176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marL="763588" indent="-763588" latinLnBrk="0">
                <a:lnSpc>
                  <a:spcPct val="100000"/>
                </a:lnSpc>
                <a:defRPr/>
              </a:pPr>
              <a:r>
                <a:rPr lang="ko-KR" altLang="en-US" sz="2600" b="1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신청서 제출시 유의사항</a:t>
              </a:r>
            </a:p>
          </p:txBody>
        </p:sp>
      </p:grpSp>
      <p:grpSp>
        <p:nvGrpSpPr>
          <p:cNvPr id="3079" name="Group 34"/>
          <p:cNvGrpSpPr>
            <a:grpSpLocks/>
          </p:cNvGrpSpPr>
          <p:nvPr/>
        </p:nvGrpSpPr>
        <p:grpSpPr bwMode="auto">
          <a:xfrm>
            <a:off x="441325" y="2481263"/>
            <a:ext cx="7885113" cy="647700"/>
            <a:chOff x="278" y="1999"/>
            <a:chExt cx="4967" cy="408"/>
          </a:xfrm>
        </p:grpSpPr>
        <p:pic>
          <p:nvPicPr>
            <p:cNvPr id="3085" name="Picture 35" descr="발표순서바"/>
            <p:cNvPicPr>
              <a:picLocks noChangeAspect="1" noChangeArrowheads="1"/>
            </p:cNvPicPr>
            <p:nvPr/>
          </p:nvPicPr>
          <p:blipFill>
            <a:blip r:embed="rId3" cstate="print">
              <a:lum bright="-18000" contrast="42000"/>
            </a:blip>
            <a:srcRect/>
            <a:stretch>
              <a:fillRect/>
            </a:stretch>
          </p:blipFill>
          <p:spPr bwMode="auto">
            <a:xfrm>
              <a:off x="278" y="1999"/>
              <a:ext cx="4967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Rectangle 36"/>
            <p:cNvSpPr>
              <a:spLocks noChangeArrowheads="1"/>
            </p:cNvSpPr>
            <p:nvPr/>
          </p:nvSpPr>
          <p:spPr bwMode="auto">
            <a:xfrm>
              <a:off x="1066" y="2069"/>
              <a:ext cx="3808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marL="763588" indent="-763588" latinLnBrk="0">
                <a:lnSpc>
                  <a:spcPct val="100000"/>
                </a:lnSpc>
                <a:defRPr/>
              </a:pPr>
              <a:r>
                <a:rPr lang="ko-KR" altLang="en-US" sz="26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지역기반육성기술개발사업 신규지원 계획</a:t>
              </a:r>
            </a:p>
          </p:txBody>
        </p:sp>
      </p:grpSp>
      <p:sp>
        <p:nvSpPr>
          <p:cNvPr id="21531" name="Rectangle 36"/>
          <p:cNvSpPr>
            <a:spLocks noChangeArrowheads="1"/>
          </p:cNvSpPr>
          <p:nvPr/>
        </p:nvSpPr>
        <p:spPr bwMode="auto">
          <a:xfrm>
            <a:off x="1692275" y="1685925"/>
            <a:ext cx="52895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marL="763588" indent="-763588" latinLnBrk="0">
              <a:lnSpc>
                <a:spcPct val="100000"/>
              </a:lnSpc>
              <a:defRPr/>
            </a:pPr>
            <a:r>
              <a:rPr lang="ko-KR" altLang="en-US" sz="2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지역기반육성기술개발사업 일반사항</a:t>
            </a:r>
          </a:p>
        </p:txBody>
      </p:sp>
      <p:sp>
        <p:nvSpPr>
          <p:cNvPr id="25" name="Rectangle 37"/>
          <p:cNvSpPr>
            <a:spLocks noChangeArrowheads="1"/>
          </p:cNvSpPr>
          <p:nvPr/>
        </p:nvSpPr>
        <p:spPr bwMode="auto">
          <a:xfrm>
            <a:off x="785813" y="4695825"/>
            <a:ext cx="3746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marL="763588" indent="-763588" latinLnBrk="0">
              <a:lnSpc>
                <a:spcPct val="100000"/>
              </a:lnSpc>
              <a:defRPr/>
            </a:pPr>
            <a:r>
              <a:rPr lang="en-US" altLang="ko-KR" sz="2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IV</a:t>
            </a:r>
            <a:endParaRPr lang="en-US" altLang="ko-KR" sz="1500" b="1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26" name="Rectangle 37"/>
          <p:cNvSpPr>
            <a:spLocks noChangeArrowheads="1"/>
          </p:cNvSpPr>
          <p:nvPr/>
        </p:nvSpPr>
        <p:spPr bwMode="auto">
          <a:xfrm>
            <a:off x="800100" y="3697288"/>
            <a:ext cx="4143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marL="763588" indent="-763588" latinLnBrk="0">
              <a:lnSpc>
                <a:spcPct val="100000"/>
              </a:lnSpc>
              <a:defRPr/>
            </a:pPr>
            <a:r>
              <a:rPr lang="en-US" altLang="ko-KR" sz="2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III</a:t>
            </a:r>
            <a:endParaRPr lang="en-US" altLang="ko-KR" sz="1500" b="1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27" name="Rectangle 37"/>
          <p:cNvSpPr>
            <a:spLocks noChangeArrowheads="1"/>
          </p:cNvSpPr>
          <p:nvPr/>
        </p:nvSpPr>
        <p:spPr bwMode="auto">
          <a:xfrm>
            <a:off x="785813" y="2552700"/>
            <a:ext cx="27463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marL="763588" indent="-763588" latinLnBrk="0">
              <a:lnSpc>
                <a:spcPct val="100000"/>
              </a:lnSpc>
              <a:defRPr/>
            </a:pPr>
            <a:r>
              <a:rPr lang="en-US" altLang="ko-KR" sz="2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II</a:t>
            </a:r>
          </a:p>
        </p:txBody>
      </p:sp>
      <p:sp>
        <p:nvSpPr>
          <p:cNvPr id="28" name="Rectangle 41"/>
          <p:cNvSpPr>
            <a:spLocks noChangeArrowheads="1"/>
          </p:cNvSpPr>
          <p:nvPr/>
        </p:nvSpPr>
        <p:spPr bwMode="auto">
          <a:xfrm>
            <a:off x="857250" y="1649413"/>
            <a:ext cx="13811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marL="763588" indent="-763588" latinLnBrk="0">
              <a:lnSpc>
                <a:spcPct val="100000"/>
              </a:lnSpc>
              <a:defRPr/>
            </a:pPr>
            <a:r>
              <a:rPr lang="en-US" altLang="ko-KR" sz="2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0"/>
          <p:cNvSpPr txBox="1">
            <a:spLocks noChangeArrowheads="1"/>
          </p:cNvSpPr>
          <p:nvPr/>
        </p:nvSpPr>
        <p:spPr bwMode="auto">
          <a:xfrm>
            <a:off x="3348038" y="2578100"/>
            <a:ext cx="3095625" cy="290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endParaRPr lang="ko-KR" altLang="ko-KR" sz="13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7877175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II.</a:t>
            </a:r>
            <a:r>
              <a:rPr lang="en-US" altLang="ko-KR" dirty="0" smtClean="0"/>
              <a:t> </a:t>
            </a:r>
            <a:r>
              <a:rPr lang="ko-KR" altLang="en-US" sz="29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지역기반육성기술개발사업 신규지원 계획</a:t>
            </a:r>
          </a:p>
        </p:txBody>
      </p:sp>
      <p:grpSp>
        <p:nvGrpSpPr>
          <p:cNvPr id="21508" name="Group 12"/>
          <p:cNvGrpSpPr>
            <a:grpSpLocks/>
          </p:cNvGrpSpPr>
          <p:nvPr/>
        </p:nvGrpSpPr>
        <p:grpSpPr bwMode="auto">
          <a:xfrm>
            <a:off x="323850" y="1143000"/>
            <a:ext cx="2676525" cy="603250"/>
            <a:chOff x="204" y="754"/>
            <a:chExt cx="2547" cy="411"/>
          </a:xfrm>
        </p:grpSpPr>
        <p:grpSp>
          <p:nvGrpSpPr>
            <p:cNvPr id="21528" name="Group 13"/>
            <p:cNvGrpSpPr>
              <a:grpSpLocks/>
            </p:cNvGrpSpPr>
            <p:nvPr/>
          </p:nvGrpSpPr>
          <p:grpSpPr bwMode="auto">
            <a:xfrm>
              <a:off x="476" y="754"/>
              <a:ext cx="2275" cy="363"/>
              <a:chOff x="2336" y="754"/>
              <a:chExt cx="3084" cy="266"/>
            </a:xfrm>
          </p:grpSpPr>
          <p:pic>
            <p:nvPicPr>
              <p:cNvPr id="21536" name="Picture 10" descr="13 박스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72552" t="45509" r="2864" b="32916"/>
              <a:stretch>
                <a:fillRect/>
              </a:stretch>
            </p:blipFill>
            <p:spPr bwMode="auto">
              <a:xfrm>
                <a:off x="2336" y="754"/>
                <a:ext cx="3084" cy="2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37" name="Text Box 2144"/>
              <p:cNvSpPr txBox="1">
                <a:spLocks noChangeArrowheads="1"/>
              </p:cNvSpPr>
              <p:nvPr/>
            </p:nvSpPr>
            <p:spPr bwMode="auto">
              <a:xfrm>
                <a:off x="2682" y="766"/>
                <a:ext cx="2346" cy="21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ko-KR" altLang="en-US" sz="2400" b="1">
                    <a:solidFill>
                      <a:schemeClr val="tx1"/>
                    </a:solidFill>
                    <a:ea typeface="휴먼신그래픽"/>
                    <a:cs typeface="휴먼신그래픽"/>
                  </a:rPr>
                  <a:t>사전검토</a:t>
                </a:r>
                <a:endParaRPr lang="en-US" altLang="ko-KR" sz="2400" b="1">
                  <a:solidFill>
                    <a:schemeClr val="tx1"/>
                  </a:solidFill>
                  <a:ea typeface="휴먼신그래픽"/>
                  <a:cs typeface="휴먼신그래픽"/>
                </a:endParaRPr>
              </a:p>
            </p:txBody>
          </p:sp>
        </p:grpSp>
        <p:pic>
          <p:nvPicPr>
            <p:cNvPr id="21529" name="Picture 4" descr="2"/>
            <p:cNvPicPr>
              <a:picLocks noChangeAspect="1" noChangeArrowheads="1"/>
            </p:cNvPicPr>
            <p:nvPr/>
          </p:nvPicPr>
          <p:blipFill>
            <a:blip r:embed="rId4" cstate="print"/>
            <a:srcRect l="56512" t="27689" r="39474" b="61571"/>
            <a:stretch>
              <a:fillRect/>
            </a:stretch>
          </p:blipFill>
          <p:spPr bwMode="auto">
            <a:xfrm>
              <a:off x="204" y="780"/>
              <a:ext cx="32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1530" name="Group 33"/>
            <p:cNvGrpSpPr>
              <a:grpSpLocks/>
            </p:cNvGrpSpPr>
            <p:nvPr/>
          </p:nvGrpSpPr>
          <p:grpSpPr bwMode="auto">
            <a:xfrm>
              <a:off x="285" y="824"/>
              <a:ext cx="210" cy="295"/>
              <a:chOff x="241" y="796"/>
              <a:chExt cx="325" cy="493"/>
            </a:xfrm>
          </p:grpSpPr>
          <p:grpSp>
            <p:nvGrpSpPr>
              <p:cNvPr id="21531" name="Group 34"/>
              <p:cNvGrpSpPr>
                <a:grpSpLocks/>
              </p:cNvGrpSpPr>
              <p:nvPr/>
            </p:nvGrpSpPr>
            <p:grpSpPr bwMode="auto">
              <a:xfrm>
                <a:off x="241" y="796"/>
                <a:ext cx="325" cy="321"/>
                <a:chOff x="143" y="597"/>
                <a:chExt cx="272" cy="272"/>
              </a:xfrm>
            </p:grpSpPr>
            <p:sp>
              <p:nvSpPr>
                <p:cNvPr id="12" name="Oval 35"/>
                <p:cNvSpPr>
                  <a:spLocks noChangeArrowheads="1"/>
                </p:cNvSpPr>
                <p:nvPr/>
              </p:nvSpPr>
              <p:spPr bwMode="auto">
                <a:xfrm>
                  <a:off x="155" y="597"/>
                  <a:ext cx="272" cy="270"/>
                </a:xfrm>
                <a:prstGeom prst="ellipse">
                  <a:avLst/>
                </a:prstGeom>
                <a:solidFill>
                  <a:srgbClr val="003366">
                    <a:alpha val="23000"/>
                  </a:srgbClr>
                </a:solidFill>
                <a:ln w="2734">
                  <a:noFill/>
                  <a:round/>
                  <a:headEnd/>
                  <a:tailEnd/>
                </a:ln>
                <a:effectLst>
                  <a:outerShdw dist="17364" dir="2700000" algn="ctr" rotWithShape="0">
                    <a:srgbClr val="808080"/>
                  </a:outerShdw>
                </a:effectLst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  <a:defRPr/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21534" name="Oval 36"/>
                <p:cNvSpPr>
                  <a:spLocks noChangeArrowheads="1"/>
                </p:cNvSpPr>
                <p:nvPr/>
              </p:nvSpPr>
              <p:spPr bwMode="auto">
                <a:xfrm>
                  <a:off x="157" y="611"/>
                  <a:ext cx="245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1789D"/>
                    </a:gs>
                    <a:gs pos="50000">
                      <a:srgbClr val="ADEAFF"/>
                    </a:gs>
                    <a:gs pos="100000">
                      <a:srgbClr val="01789D"/>
                    </a:gs>
                  </a:gsLst>
                  <a:lin ang="0" scaled="1"/>
                </a:gradFill>
                <a:ln w="12278">
                  <a:solidFill>
                    <a:srgbClr val="004852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21535" name="Oval 37"/>
                <p:cNvSpPr>
                  <a:spLocks noChangeArrowheads="1"/>
                </p:cNvSpPr>
                <p:nvPr/>
              </p:nvSpPr>
              <p:spPr bwMode="auto">
                <a:xfrm>
                  <a:off x="188" y="611"/>
                  <a:ext cx="187" cy="1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>
                        <a:alpha val="48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 w="28575">
                  <a:noFill/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</p:grpSp>
          <p:sp>
            <p:nvSpPr>
              <p:cNvPr id="21532" name="Rectangle 38"/>
              <p:cNvSpPr>
                <a:spLocks noChangeArrowheads="1"/>
              </p:cNvSpPr>
              <p:nvPr/>
            </p:nvSpPr>
            <p:spPr bwMode="white">
              <a:xfrm>
                <a:off x="262" y="808"/>
                <a:ext cx="161" cy="4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9575" tIns="46378" rIns="89575" bIns="46378">
                <a:spAutoFit/>
              </a:bodyPr>
              <a:lstStyle/>
              <a:p>
                <a:pPr fontAlgn="t">
                  <a:lnSpc>
                    <a:spcPct val="100000"/>
                  </a:lnSpc>
                </a:pPr>
                <a:endParaRPr lang="en-US" altLang="ko-KR" sz="2400" b="1" i="1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  <a:sym typeface="Wingdings" pitchFamily="2" charset="2"/>
                </a:endParaRPr>
              </a:p>
            </p:txBody>
          </p:sp>
        </p:grpSp>
      </p:grpSp>
      <p:graphicFrame>
        <p:nvGraphicFramePr>
          <p:cNvPr id="16" name="표 15"/>
          <p:cNvGraphicFramePr>
            <a:graphicFrameLocks noGrp="1"/>
          </p:cNvGraphicFramePr>
          <p:nvPr/>
        </p:nvGraphicFramePr>
        <p:xfrm>
          <a:off x="357188" y="1714500"/>
          <a:ext cx="8501122" cy="4816836"/>
        </p:xfrm>
        <a:graphic>
          <a:graphicData uri="http://schemas.openxmlformats.org/drawingml/2006/table">
            <a:tbl>
              <a:tblPr/>
              <a:tblGrid>
                <a:gridCol w="313104"/>
                <a:gridCol w="4401804"/>
                <a:gridCol w="3786214"/>
              </a:tblGrid>
              <a:tr h="9246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휴먼명조"/>
                        </a:rPr>
                        <a:t>구분</a:t>
                      </a:r>
                      <a:endParaRPr lang="ko-KR" altLang="en-US" sz="105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</a:txBody>
                  <a:tcPr marL="8675" marR="8675" marT="8675" marB="8675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사전지원제외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</a:txBody>
                  <a:tcPr marL="8675" marR="8675" marT="8675" marB="86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사후관리 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</a:txBody>
                  <a:tcPr marL="8675" marR="8675" marT="8675" marB="86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26396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검토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기준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</a:txBody>
                  <a:tcPr marL="8675" marR="8675" marT="8675" marB="8675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다음 각 호의 사항 중 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1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개 이상에 해당할 경우 사전지원제외 대상으로 한다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1.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기업의 부도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2.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세무당국에 의하여 국세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,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지방세 등의 체납처분을 받은 경우 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3.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민사집행법에 기하여 </a:t>
                      </a:r>
                      <a:r>
                        <a:rPr lang="ko-KR" altLang="en-US" sz="1000" b="1" dirty="0" err="1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채무불이행자명부에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 등재되거나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,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은행연합회 등 신용정보집중기관에 </a:t>
                      </a:r>
                      <a:r>
                        <a:rPr lang="ko-KR" altLang="en-US" sz="1000" b="1" dirty="0" err="1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채무불이행자로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 등록된 경우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4.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파산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․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회생절차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․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개인회생절차의 개시 신청이 이루어진 경우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(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단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,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법원의 인가를 받은 회생계획 또는 변제계획에 따른 채무변제를 정상적으로 이행하고 있는 경우는 예외로 한다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.)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5.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최근 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2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년 결산 재무제표상 부채비율이 연속 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500%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이상인 기업 또는 유동비율이 연속 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50%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이하인 기업 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(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단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,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기업신용평점 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70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점 이상이거나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,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신용평가등급 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'BBB'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이상인 경우 및 외국인투자촉진법에 따른 외국인투자기업 중 외국인투자비율이 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50%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이상이며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,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기업설립일로부터 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5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년이 경과되지 않은 외국인투자기업은 예외로 한다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.)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5.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자본전액잠식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6.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외부감사 기업의 경우 </a:t>
                      </a:r>
                      <a:r>
                        <a:rPr lang="ko-KR" altLang="en-US" sz="1000" b="1" dirty="0" err="1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최근년도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 감사의견이 “</a:t>
                      </a:r>
                      <a:r>
                        <a:rPr lang="ko-KR" altLang="en-US" sz="1000" b="1" dirty="0" err="1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미반영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” 또는 “</a:t>
                      </a:r>
                      <a:r>
                        <a:rPr lang="ko-KR" altLang="en-US" sz="1000" b="1" dirty="0" err="1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부적정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”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</a:txBody>
                  <a:tcPr marL="8675" marR="8675" marT="8675" marB="8675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다음 각 호의 사항 중 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2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개 이상에 해당할 경우 사후관리대상으로 한다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1. </a:t>
                      </a:r>
                      <a:r>
                        <a:rPr lang="ko-KR" altLang="en-US" sz="1000" b="1" dirty="0" err="1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최근년도말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 부채비율이 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300%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이상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2. </a:t>
                      </a:r>
                      <a:r>
                        <a:rPr lang="ko-KR" altLang="en-US" sz="1000" b="1" dirty="0" err="1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최근년도말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 유동비율이 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100%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이하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3.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부분자본잠식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4. </a:t>
                      </a:r>
                      <a:r>
                        <a:rPr lang="ko-KR" altLang="en-US" sz="1000" b="1" dirty="0" err="1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직전년도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 이자보상비율이 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1.0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배 미만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5.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최근 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3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개년도 계속 영업이익 적자 기업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6.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외부감사 기업의 경우 </a:t>
                      </a:r>
                      <a:r>
                        <a:rPr lang="ko-KR" altLang="en-US" sz="1000" b="1" dirty="0" err="1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최근년도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 감사의견이 “한정”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</a:txBody>
                  <a:tcPr marL="8675" marR="8675" marT="8675" marB="8675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01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조치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</a:txBody>
                  <a:tcPr marL="8675" marR="8675" marT="8675" marB="8675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◦주관기관 또는 총괄책임자의 경우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-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지정공모 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: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탈락처리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-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자유공모 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: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해당과제 지원제외 처리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◦참여기관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,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참여기관대표자의 경우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-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주관기관에 참여기관의 교체 또는 제외를 요청할 수 있으며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,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교체 또는 제외가 되지 않을 경우 탈락 또는 지원제외로 처리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◦접수마감일 이후 사전지원제외 기준에 해당하게 된 때에는 평가위원회에서 제외 여부를 심의할 수 있다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.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</a:txBody>
                  <a:tcPr marL="8675" marR="8675" marT="8675" marB="8675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◦</a:t>
                      </a:r>
                      <a:r>
                        <a:rPr lang="ko-KR" altLang="en-US" sz="1000" b="1" dirty="0" err="1">
                          <a:solidFill>
                            <a:schemeClr val="tx1"/>
                          </a:solidFill>
                          <a:latin typeface="휴먼명조"/>
                        </a:rPr>
                        <a:t>신규선정평가시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 평가위원회에 “사후관리대상”에 해당됨을 보고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◦지원과제로 확정된 경우 “사후관리대상과제”</a:t>
                      </a:r>
                      <a:r>
                        <a:rPr lang="ko-KR" altLang="en-US" sz="1000" b="1" dirty="0" err="1">
                          <a:solidFill>
                            <a:schemeClr val="tx1"/>
                          </a:solidFill>
                          <a:latin typeface="휴먼명조"/>
                        </a:rPr>
                        <a:t>로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 등록하여 관리하고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,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해당과제에 대한 </a:t>
                      </a:r>
                      <a:r>
                        <a:rPr lang="ko-KR" altLang="en-US" sz="1000" b="1" dirty="0" err="1">
                          <a:solidFill>
                            <a:schemeClr val="tx1"/>
                          </a:solidFill>
                          <a:latin typeface="휴먼명조"/>
                        </a:rPr>
                        <a:t>진도점검시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휴먼명조"/>
                        </a:rPr>
                        <a:t> 해당기업 또는 해당자에 대해 재심사를 실시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-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재심사 결과 “사전지원 제외” 대상에 해당된 경우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,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현장조사 또는 평가위원회 심의를 거쳐 </a:t>
                      </a:r>
                      <a:r>
                        <a:rPr lang="ko-KR" altLang="en-US" sz="1000" b="1" dirty="0" err="1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계속지원여부를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HCI Poppy"/>
                          <a:ea typeface="휴먼명조"/>
                        </a:rPr>
                        <a:t> 결정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한컴바탕"/>
                      </a:endParaRPr>
                    </a:p>
                  </a:txBody>
                  <a:tcPr marL="8675" marR="8675" marT="8675" marB="8675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9" name="Text Box 2144"/>
          <p:cNvSpPr txBox="1">
            <a:spLocks noChangeArrowheads="1"/>
          </p:cNvSpPr>
          <p:nvPr/>
        </p:nvSpPr>
        <p:spPr bwMode="auto">
          <a:xfrm>
            <a:off x="755650" y="2500313"/>
            <a:ext cx="828040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III. </a:t>
            </a:r>
            <a:r>
              <a:rPr lang="ko-KR" altLang="en-US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신청서 제출 유의사항</a:t>
            </a:r>
            <a:endParaRPr lang="ko-KR" altLang="en-US" sz="3600" b="1" dirty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31" name="AutoShape 23"/>
          <p:cNvSpPr>
            <a:spLocks noChangeArrowheads="1"/>
          </p:cNvSpPr>
          <p:nvPr/>
        </p:nvSpPr>
        <p:spPr bwMode="auto">
          <a:xfrm>
            <a:off x="708025" y="3284538"/>
            <a:ext cx="8435975" cy="69850"/>
          </a:xfrm>
          <a:prstGeom prst="roundRect">
            <a:avLst>
              <a:gd name="adj" fmla="val 12963"/>
            </a:avLst>
          </a:prstGeom>
          <a:gradFill rotWithShape="1">
            <a:gsLst>
              <a:gs pos="0">
                <a:srgbClr val="000080"/>
              </a:gs>
              <a:gs pos="100000">
                <a:schemeClr val="bg1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532" name="AutoShape 23"/>
          <p:cNvSpPr>
            <a:spLocks noChangeArrowheads="1"/>
          </p:cNvSpPr>
          <p:nvPr/>
        </p:nvSpPr>
        <p:spPr bwMode="auto">
          <a:xfrm flipV="1">
            <a:off x="1331913" y="2341563"/>
            <a:ext cx="7812087" cy="69850"/>
          </a:xfrm>
          <a:prstGeom prst="roundRect">
            <a:avLst>
              <a:gd name="adj" fmla="val 12963"/>
            </a:avLst>
          </a:prstGeom>
          <a:gradFill rotWithShape="1">
            <a:gsLst>
              <a:gs pos="0">
                <a:srgbClr val="000080"/>
              </a:gs>
              <a:gs pos="100000">
                <a:schemeClr val="bg1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 rot="10800000"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4"/>
          <p:cNvSpPr>
            <a:spLocks noChangeArrowheads="1"/>
          </p:cNvSpPr>
          <p:nvPr/>
        </p:nvSpPr>
        <p:spPr bwMode="auto">
          <a:xfrm>
            <a:off x="250825" y="1268413"/>
            <a:ext cx="86756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" name="AutoShape 1077"/>
          <p:cNvSpPr>
            <a:spLocks noChangeArrowheads="1"/>
          </p:cNvSpPr>
          <p:nvPr/>
        </p:nvSpPr>
        <p:spPr bwMode="auto">
          <a:xfrm>
            <a:off x="714375" y="1943100"/>
            <a:ext cx="7715250" cy="4414838"/>
          </a:xfrm>
          <a:prstGeom prst="roundRect">
            <a:avLst>
              <a:gd name="adj" fmla="val 5630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tIns="82800" anchor="ctr"/>
          <a:lstStyle/>
          <a:p>
            <a:pPr marL="209550" indent="-209550">
              <a:lnSpc>
                <a:spcPct val="100000"/>
              </a:lnSpc>
              <a:spcBef>
                <a:spcPct val="50000"/>
              </a:spcBef>
              <a:buFontTx/>
              <a:buAutoNum type="arabicPeriod"/>
              <a:defRPr/>
            </a:pP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ko-KR" altLang="en-US" sz="16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반드시 동 사업계획서 서식을 사용하여 제출</a:t>
            </a: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buFontTx/>
              <a:buAutoNum type="arabicPeriod"/>
              <a:defRPr/>
            </a:pP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요약서의 경우 </a:t>
            </a:r>
            <a:r>
              <a:rPr lang="ko-KR" altLang="en-US" sz="1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접수시에</a:t>
            </a:r>
            <a:r>
              <a:rPr lang="ko-KR" alt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등록한 양식을 출력하여 표지에만 날인함</a:t>
            </a: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defRPr/>
            </a:pP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 </a:t>
            </a:r>
            <a:r>
              <a:rPr lang="ko-KR" altLang="en-US" sz="16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사업계획서는 </a:t>
            </a:r>
            <a:r>
              <a:rPr lang="en-US" altLang="ko-KR" sz="16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A4 </a:t>
            </a:r>
            <a:r>
              <a:rPr lang="ko-KR" altLang="en-US" sz="16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용지를 사용하여 작성하고</a:t>
            </a:r>
            <a:r>
              <a:rPr lang="en-US" altLang="ko-KR" sz="16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ko-KR" altLang="en-US" sz="16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쪽번호를 기입하고</a:t>
            </a:r>
            <a:r>
              <a:rPr lang="en-US" altLang="ko-KR" sz="16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ko-KR" altLang="en-US" sz="16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링 처리</a:t>
            </a:r>
            <a:r>
              <a:rPr lang="en-US" altLang="ko-KR" sz="16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ko-KR" altLang="en-US" sz="16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제본 또는 책자로 제출하지 말 것</a:t>
            </a: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defRPr/>
            </a:pP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3. </a:t>
            </a:r>
            <a:r>
              <a:rPr lang="ko-KR" alt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전산접수 및 전산자료 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제출 방법</a:t>
            </a:r>
            <a:endParaRPr lang="en-US" altLang="ko-KR" sz="16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defRPr/>
            </a:pPr>
            <a:r>
              <a:rPr lang="en-US" altLang="ko-KR" sz="1600" dirty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- http</a:t>
            </a:r>
            <a:r>
              <a:rPr lang="en-US" altLang="ko-KR" sz="16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://www.gntp.or.kr </a:t>
            </a:r>
            <a:r>
              <a:rPr lang="ko-KR" altLang="en-US" sz="16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지원사업신청</a:t>
            </a:r>
            <a:r>
              <a:rPr lang="en-US" altLang="ko-KR" sz="1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[</a:t>
            </a:r>
            <a:r>
              <a:rPr lang="ko-KR" altLang="en-US" sz="1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자세한 접수 방법은 첨부자료 참조</a:t>
            </a:r>
            <a:r>
              <a:rPr lang="en-US" altLang="ko-KR" sz="1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]</a:t>
            </a:r>
            <a:endParaRPr lang="en-US" altLang="ko-KR" sz="1600" b="1" dirty="0">
              <a:solidFill>
                <a:srgbClr val="0000CC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defRPr/>
            </a:pP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☞반드시 </a:t>
            </a:r>
            <a:r>
              <a:rPr lang="ko-KR" altLang="en-US" sz="1600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주관기관명으로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저장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ko-KR" altLang="en-US" sz="1600" dirty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하늘나라</a:t>
            </a:r>
            <a:r>
              <a:rPr lang="en-US" altLang="ko-KR" sz="1600" dirty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_</a:t>
            </a:r>
            <a:r>
              <a:rPr lang="ko-KR" altLang="en-US" sz="1600" dirty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사업계획서</a:t>
            </a:r>
            <a:r>
              <a:rPr lang="en-US" altLang="ko-K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endParaRPr lang="en-US" altLang="ko-KR" sz="16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defRPr/>
            </a:pP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☞제출된 서류 및 사업계획서가 허위이거나 거짓인 경우 관련 규정에 의거 선정 취소  및 협약 해약됨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defRPr/>
            </a:pP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☞신청자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기업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대표자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총괄책임자 등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는 채무불이행 등 신용조회에 동의한 것으로 간주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defRPr/>
            </a:pP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☞</a:t>
            </a:r>
            <a:r>
              <a:rPr lang="ko-KR" altLang="en-US" sz="1600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경남테크노파크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홈페이지 </a:t>
            </a:r>
            <a:r>
              <a:rPr lang="en-US" altLang="ko-KR" sz="1600" dirty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http://www.gntp.or.kr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에서 양식 다운로드</a:t>
            </a:r>
          </a:p>
        </p:txBody>
      </p:sp>
      <p:sp>
        <p:nvSpPr>
          <p:cNvPr id="23556" name="Text Box 10"/>
          <p:cNvSpPr txBox="1">
            <a:spLocks noChangeArrowheads="1"/>
          </p:cNvSpPr>
          <p:nvPr/>
        </p:nvSpPr>
        <p:spPr bwMode="auto">
          <a:xfrm>
            <a:off x="3348038" y="2578100"/>
            <a:ext cx="3095625" cy="290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endParaRPr lang="ko-KR" altLang="ko-KR" sz="13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8821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6556375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III. </a:t>
            </a: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신청서 제출 유의사항</a:t>
            </a:r>
          </a:p>
        </p:txBody>
      </p:sp>
      <p:grpSp>
        <p:nvGrpSpPr>
          <p:cNvPr id="23558" name="Group 6"/>
          <p:cNvGrpSpPr>
            <a:grpSpLocks/>
          </p:cNvGrpSpPr>
          <p:nvPr/>
        </p:nvGrpSpPr>
        <p:grpSpPr bwMode="auto">
          <a:xfrm>
            <a:off x="323850" y="1411288"/>
            <a:ext cx="4105275" cy="814387"/>
            <a:chOff x="204" y="835"/>
            <a:chExt cx="3629" cy="513"/>
          </a:xfrm>
        </p:grpSpPr>
        <p:sp>
          <p:nvSpPr>
            <p:cNvPr id="23559" name="Text Box 6"/>
            <p:cNvSpPr txBox="1">
              <a:spLocks noChangeArrowheads="1"/>
            </p:cNvSpPr>
            <p:nvPr/>
          </p:nvSpPr>
          <p:spPr bwMode="auto">
            <a:xfrm>
              <a:off x="839" y="1117"/>
              <a:ext cx="1088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</a:pPr>
              <a:endParaRPr lang="ko-KR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23560" name="Text Box 7"/>
            <p:cNvSpPr txBox="1">
              <a:spLocks noChangeArrowheads="1"/>
            </p:cNvSpPr>
            <p:nvPr/>
          </p:nvSpPr>
          <p:spPr bwMode="auto">
            <a:xfrm>
              <a:off x="839" y="1071"/>
              <a:ext cx="140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</a:pPr>
              <a:endParaRPr lang="ko-KR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grpSp>
          <p:nvGrpSpPr>
            <p:cNvPr id="23561" name="Group 9"/>
            <p:cNvGrpSpPr>
              <a:grpSpLocks/>
            </p:cNvGrpSpPr>
            <p:nvPr/>
          </p:nvGrpSpPr>
          <p:grpSpPr bwMode="auto">
            <a:xfrm>
              <a:off x="476" y="835"/>
              <a:ext cx="3357" cy="363"/>
              <a:chOff x="2336" y="754"/>
              <a:chExt cx="3084" cy="266"/>
            </a:xfrm>
          </p:grpSpPr>
          <p:pic>
            <p:nvPicPr>
              <p:cNvPr id="23569" name="Picture 10" descr="13 박스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72552" t="45509" r="2864" b="32916"/>
              <a:stretch>
                <a:fillRect/>
              </a:stretch>
            </p:blipFill>
            <p:spPr bwMode="auto">
              <a:xfrm>
                <a:off x="2336" y="754"/>
                <a:ext cx="3084" cy="2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570" name="Text Box 2144"/>
              <p:cNvSpPr txBox="1">
                <a:spLocks noChangeArrowheads="1"/>
              </p:cNvSpPr>
              <p:nvPr/>
            </p:nvSpPr>
            <p:spPr bwMode="auto">
              <a:xfrm>
                <a:off x="2682" y="766"/>
                <a:ext cx="2346" cy="21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ko-KR" altLang="en-US" sz="2400" b="1">
                    <a:solidFill>
                      <a:schemeClr val="tx1"/>
                    </a:solidFill>
                    <a:ea typeface="휴먼신그래픽"/>
                    <a:cs typeface="휴먼신그래픽"/>
                  </a:rPr>
                  <a:t>유의 사항</a:t>
                </a:r>
                <a:endParaRPr lang="en-US" altLang="ko-KR" sz="2400" b="1">
                  <a:solidFill>
                    <a:schemeClr val="tx1"/>
                  </a:solidFill>
                  <a:ea typeface="휴먼신그래픽"/>
                  <a:cs typeface="휴먼신그래픽"/>
                </a:endParaRPr>
              </a:p>
            </p:txBody>
          </p:sp>
        </p:grpSp>
        <p:pic>
          <p:nvPicPr>
            <p:cNvPr id="23562" name="Picture 4" descr="2"/>
            <p:cNvPicPr>
              <a:picLocks noChangeAspect="1" noChangeArrowheads="1"/>
            </p:cNvPicPr>
            <p:nvPr/>
          </p:nvPicPr>
          <p:blipFill>
            <a:blip r:embed="rId4" cstate="print"/>
            <a:srcRect l="56512" t="27689" r="39474" b="61571"/>
            <a:stretch>
              <a:fillRect/>
            </a:stretch>
          </p:blipFill>
          <p:spPr bwMode="auto">
            <a:xfrm>
              <a:off x="204" y="861"/>
              <a:ext cx="32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3563" name="Group 33"/>
            <p:cNvGrpSpPr>
              <a:grpSpLocks/>
            </p:cNvGrpSpPr>
            <p:nvPr/>
          </p:nvGrpSpPr>
          <p:grpSpPr bwMode="auto">
            <a:xfrm>
              <a:off x="285" y="905"/>
              <a:ext cx="210" cy="295"/>
              <a:chOff x="241" y="796"/>
              <a:chExt cx="325" cy="493"/>
            </a:xfrm>
          </p:grpSpPr>
          <p:grpSp>
            <p:nvGrpSpPr>
              <p:cNvPr id="23564" name="Group 34"/>
              <p:cNvGrpSpPr>
                <a:grpSpLocks/>
              </p:cNvGrpSpPr>
              <p:nvPr/>
            </p:nvGrpSpPr>
            <p:grpSpPr bwMode="auto">
              <a:xfrm>
                <a:off x="241" y="796"/>
                <a:ext cx="325" cy="321"/>
                <a:chOff x="143" y="597"/>
                <a:chExt cx="272" cy="272"/>
              </a:xfrm>
            </p:grpSpPr>
            <p:sp>
              <p:nvSpPr>
                <p:cNvPr id="170019" name="Oval 35"/>
                <p:cNvSpPr>
                  <a:spLocks noChangeArrowheads="1"/>
                </p:cNvSpPr>
                <p:nvPr/>
              </p:nvSpPr>
              <p:spPr bwMode="auto">
                <a:xfrm>
                  <a:off x="145" y="597"/>
                  <a:ext cx="264" cy="272"/>
                </a:xfrm>
                <a:prstGeom prst="ellipse">
                  <a:avLst/>
                </a:prstGeom>
                <a:solidFill>
                  <a:srgbClr val="003366">
                    <a:alpha val="23000"/>
                  </a:srgbClr>
                </a:solidFill>
                <a:ln w="2734">
                  <a:noFill/>
                  <a:round/>
                  <a:headEnd/>
                  <a:tailEnd/>
                </a:ln>
                <a:effectLst>
                  <a:outerShdw dist="17364" dir="2700000" algn="ctr" rotWithShape="0">
                    <a:srgbClr val="808080"/>
                  </a:outerShdw>
                </a:effectLst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  <a:defRPr/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23567" name="Oval 36"/>
                <p:cNvSpPr>
                  <a:spLocks noChangeArrowheads="1"/>
                </p:cNvSpPr>
                <p:nvPr/>
              </p:nvSpPr>
              <p:spPr bwMode="auto">
                <a:xfrm>
                  <a:off x="157" y="611"/>
                  <a:ext cx="245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1789D"/>
                    </a:gs>
                    <a:gs pos="50000">
                      <a:srgbClr val="ADEAFF"/>
                    </a:gs>
                    <a:gs pos="100000">
                      <a:srgbClr val="01789D"/>
                    </a:gs>
                  </a:gsLst>
                  <a:lin ang="0" scaled="1"/>
                </a:gradFill>
                <a:ln w="12278">
                  <a:solidFill>
                    <a:srgbClr val="004852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23568" name="Oval 37"/>
                <p:cNvSpPr>
                  <a:spLocks noChangeArrowheads="1"/>
                </p:cNvSpPr>
                <p:nvPr/>
              </p:nvSpPr>
              <p:spPr bwMode="auto">
                <a:xfrm>
                  <a:off x="188" y="611"/>
                  <a:ext cx="187" cy="1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>
                        <a:alpha val="48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 w="28575">
                  <a:noFill/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</p:grpSp>
          <p:sp>
            <p:nvSpPr>
              <p:cNvPr id="23565" name="Rectangle 38"/>
              <p:cNvSpPr>
                <a:spLocks noChangeArrowheads="1"/>
              </p:cNvSpPr>
              <p:nvPr/>
            </p:nvSpPr>
            <p:spPr bwMode="white">
              <a:xfrm>
                <a:off x="262" y="808"/>
                <a:ext cx="161" cy="4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9575" tIns="46378" rIns="89575" bIns="46378">
                <a:spAutoFit/>
              </a:bodyPr>
              <a:lstStyle/>
              <a:p>
                <a:pPr fontAlgn="t">
                  <a:lnSpc>
                    <a:spcPct val="100000"/>
                  </a:lnSpc>
                </a:pPr>
                <a:endParaRPr lang="en-US" altLang="ko-KR" sz="2400" b="1" i="1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  <a:sym typeface="Wingdings" pitchFamily="2" charset="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4"/>
          <p:cNvSpPr>
            <a:spLocks noChangeArrowheads="1"/>
          </p:cNvSpPr>
          <p:nvPr/>
        </p:nvSpPr>
        <p:spPr bwMode="auto">
          <a:xfrm>
            <a:off x="250825" y="1268413"/>
            <a:ext cx="86756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" name="AutoShape 1077"/>
          <p:cNvSpPr>
            <a:spLocks noChangeArrowheads="1"/>
          </p:cNvSpPr>
          <p:nvPr/>
        </p:nvSpPr>
        <p:spPr bwMode="auto">
          <a:xfrm>
            <a:off x="468313" y="2060575"/>
            <a:ext cx="8207375" cy="504825"/>
          </a:xfrm>
          <a:prstGeom prst="roundRect">
            <a:avLst>
              <a:gd name="adj" fmla="val 5630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tIns="10800" bIns="10800" anchor="ctr"/>
          <a:lstStyle/>
          <a:p>
            <a:pPr marL="209550" indent="-209550" latinLnBrk="0">
              <a:lnSpc>
                <a:spcPct val="135000"/>
              </a:lnSpc>
              <a:defRPr/>
            </a:pP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☞</a:t>
            </a:r>
            <a:r>
              <a:rPr lang="ko-KR" altLang="en-US" sz="1400" b="1" dirty="0">
                <a:solidFill>
                  <a:srgbClr val="0066FF"/>
                </a:solidFill>
              </a:rPr>
              <a:t> </a:t>
            </a:r>
            <a:r>
              <a:rPr lang="en-US" altLang="ko-KR" sz="1400" b="1" u="sng">
                <a:solidFill>
                  <a:srgbClr val="0066FF"/>
                </a:solidFill>
              </a:rPr>
              <a:t>http</a:t>
            </a:r>
            <a:r>
              <a:rPr lang="en-US" altLang="ko-KR" sz="1400" b="1" u="sng" smtClean="0">
                <a:solidFill>
                  <a:srgbClr val="0066FF"/>
                </a:solidFill>
              </a:rPr>
              <a:t>://www.gntp.or.kr   </a:t>
            </a:r>
            <a:r>
              <a:rPr lang="ko-KR" altLang="en-US" sz="1400" b="1" u="sng" smtClean="0">
                <a:solidFill>
                  <a:srgbClr val="0066FF"/>
                </a:solidFill>
              </a:rPr>
              <a:t>회원가입 후 전산접수 가능</a:t>
            </a:r>
            <a:r>
              <a:rPr lang="en-US" altLang="ko-KR" sz="2000" smtClean="0">
                <a:solidFill>
                  <a:srgbClr val="0066FF"/>
                </a:solidFill>
              </a:rPr>
              <a:t> </a:t>
            </a:r>
            <a:endParaRPr lang="ko-KR" altLang="en-US" sz="16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580" name="Text Box 10"/>
          <p:cNvSpPr txBox="1">
            <a:spLocks noChangeArrowheads="1"/>
          </p:cNvSpPr>
          <p:nvPr/>
        </p:nvSpPr>
        <p:spPr bwMode="auto">
          <a:xfrm>
            <a:off x="3348038" y="2578100"/>
            <a:ext cx="3095625" cy="290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endParaRPr lang="ko-KR" altLang="ko-KR" sz="13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4581" name="Group 6"/>
          <p:cNvGrpSpPr>
            <a:grpSpLocks/>
          </p:cNvGrpSpPr>
          <p:nvPr/>
        </p:nvGrpSpPr>
        <p:grpSpPr bwMode="auto">
          <a:xfrm>
            <a:off x="323850" y="1411288"/>
            <a:ext cx="6048375" cy="814387"/>
            <a:chOff x="204" y="835"/>
            <a:chExt cx="3629" cy="513"/>
          </a:xfrm>
        </p:grpSpPr>
        <p:sp>
          <p:nvSpPr>
            <p:cNvPr id="24584" name="Text Box 6"/>
            <p:cNvSpPr txBox="1">
              <a:spLocks noChangeArrowheads="1"/>
            </p:cNvSpPr>
            <p:nvPr/>
          </p:nvSpPr>
          <p:spPr bwMode="auto">
            <a:xfrm>
              <a:off x="839" y="1117"/>
              <a:ext cx="1088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</a:pPr>
              <a:endParaRPr lang="ko-KR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24585" name="Text Box 7"/>
            <p:cNvSpPr txBox="1">
              <a:spLocks noChangeArrowheads="1"/>
            </p:cNvSpPr>
            <p:nvPr/>
          </p:nvSpPr>
          <p:spPr bwMode="auto">
            <a:xfrm>
              <a:off x="839" y="1071"/>
              <a:ext cx="140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</a:pPr>
              <a:endParaRPr lang="ko-KR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grpSp>
          <p:nvGrpSpPr>
            <p:cNvPr id="24586" name="Group 9"/>
            <p:cNvGrpSpPr>
              <a:grpSpLocks/>
            </p:cNvGrpSpPr>
            <p:nvPr/>
          </p:nvGrpSpPr>
          <p:grpSpPr bwMode="auto">
            <a:xfrm>
              <a:off x="476" y="835"/>
              <a:ext cx="3357" cy="363"/>
              <a:chOff x="2336" y="754"/>
              <a:chExt cx="3084" cy="266"/>
            </a:xfrm>
          </p:grpSpPr>
          <p:pic>
            <p:nvPicPr>
              <p:cNvPr id="24594" name="Picture 10" descr="13 박스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72552" t="45509" r="2864" b="32916"/>
              <a:stretch>
                <a:fillRect/>
              </a:stretch>
            </p:blipFill>
            <p:spPr bwMode="auto">
              <a:xfrm>
                <a:off x="2336" y="754"/>
                <a:ext cx="3084" cy="2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595" name="Text Box 2144"/>
              <p:cNvSpPr txBox="1">
                <a:spLocks noChangeArrowheads="1"/>
              </p:cNvSpPr>
              <p:nvPr/>
            </p:nvSpPr>
            <p:spPr bwMode="auto">
              <a:xfrm>
                <a:off x="2682" y="766"/>
                <a:ext cx="2346" cy="21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ko-KR" altLang="en-US" sz="2400" b="1">
                    <a:solidFill>
                      <a:schemeClr val="tx1"/>
                    </a:solidFill>
                    <a:ea typeface="휴먼신그래픽"/>
                    <a:cs typeface="휴먼신그래픽"/>
                  </a:rPr>
                  <a:t>전산자료  양식 및 제출방법</a:t>
                </a:r>
                <a:endParaRPr lang="en-US" altLang="ko-KR" sz="2400" b="1">
                  <a:solidFill>
                    <a:schemeClr val="tx1"/>
                  </a:solidFill>
                  <a:ea typeface="휴먼신그래픽"/>
                  <a:cs typeface="휴먼신그래픽"/>
                </a:endParaRPr>
              </a:p>
            </p:txBody>
          </p:sp>
        </p:grpSp>
        <p:pic>
          <p:nvPicPr>
            <p:cNvPr id="24587" name="Picture 4" descr="2"/>
            <p:cNvPicPr>
              <a:picLocks noChangeAspect="1" noChangeArrowheads="1"/>
            </p:cNvPicPr>
            <p:nvPr/>
          </p:nvPicPr>
          <p:blipFill>
            <a:blip r:embed="rId4" cstate="print"/>
            <a:srcRect l="56512" t="27689" r="39474" b="61571"/>
            <a:stretch>
              <a:fillRect/>
            </a:stretch>
          </p:blipFill>
          <p:spPr bwMode="auto">
            <a:xfrm>
              <a:off x="204" y="861"/>
              <a:ext cx="32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4588" name="Group 33"/>
            <p:cNvGrpSpPr>
              <a:grpSpLocks/>
            </p:cNvGrpSpPr>
            <p:nvPr/>
          </p:nvGrpSpPr>
          <p:grpSpPr bwMode="auto">
            <a:xfrm>
              <a:off x="285" y="905"/>
              <a:ext cx="210" cy="295"/>
              <a:chOff x="241" y="796"/>
              <a:chExt cx="325" cy="493"/>
            </a:xfrm>
          </p:grpSpPr>
          <p:grpSp>
            <p:nvGrpSpPr>
              <p:cNvPr id="24589" name="Group 34"/>
              <p:cNvGrpSpPr>
                <a:grpSpLocks/>
              </p:cNvGrpSpPr>
              <p:nvPr/>
            </p:nvGrpSpPr>
            <p:grpSpPr bwMode="auto">
              <a:xfrm>
                <a:off x="241" y="796"/>
                <a:ext cx="325" cy="321"/>
                <a:chOff x="143" y="597"/>
                <a:chExt cx="272" cy="272"/>
              </a:xfrm>
            </p:grpSpPr>
            <p:sp>
              <p:nvSpPr>
                <p:cNvPr id="170019" name="Oval 35"/>
                <p:cNvSpPr>
                  <a:spLocks noChangeArrowheads="1"/>
                </p:cNvSpPr>
                <p:nvPr/>
              </p:nvSpPr>
              <p:spPr bwMode="auto">
                <a:xfrm>
                  <a:off x="144" y="597"/>
                  <a:ext cx="271" cy="272"/>
                </a:xfrm>
                <a:prstGeom prst="ellipse">
                  <a:avLst/>
                </a:prstGeom>
                <a:solidFill>
                  <a:srgbClr val="003366">
                    <a:alpha val="23000"/>
                  </a:srgbClr>
                </a:solidFill>
                <a:ln w="2734">
                  <a:noFill/>
                  <a:round/>
                  <a:headEnd/>
                  <a:tailEnd/>
                </a:ln>
                <a:effectLst>
                  <a:outerShdw dist="17364" dir="2700000" algn="ctr" rotWithShape="0">
                    <a:srgbClr val="808080"/>
                  </a:outerShdw>
                </a:effectLst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  <a:defRPr/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24592" name="Oval 36"/>
                <p:cNvSpPr>
                  <a:spLocks noChangeArrowheads="1"/>
                </p:cNvSpPr>
                <p:nvPr/>
              </p:nvSpPr>
              <p:spPr bwMode="auto">
                <a:xfrm>
                  <a:off x="157" y="611"/>
                  <a:ext cx="245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1789D"/>
                    </a:gs>
                    <a:gs pos="50000">
                      <a:srgbClr val="ADEAFF"/>
                    </a:gs>
                    <a:gs pos="100000">
                      <a:srgbClr val="01789D"/>
                    </a:gs>
                  </a:gsLst>
                  <a:lin ang="0" scaled="1"/>
                </a:gradFill>
                <a:ln w="12278">
                  <a:solidFill>
                    <a:srgbClr val="004852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24593" name="Oval 37"/>
                <p:cNvSpPr>
                  <a:spLocks noChangeArrowheads="1"/>
                </p:cNvSpPr>
                <p:nvPr/>
              </p:nvSpPr>
              <p:spPr bwMode="auto">
                <a:xfrm>
                  <a:off x="188" y="611"/>
                  <a:ext cx="187" cy="1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>
                        <a:alpha val="48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 w="28575">
                  <a:noFill/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</p:grpSp>
          <p:sp>
            <p:nvSpPr>
              <p:cNvPr id="24590" name="Rectangle 38"/>
              <p:cNvSpPr>
                <a:spLocks noChangeArrowheads="1"/>
              </p:cNvSpPr>
              <p:nvPr/>
            </p:nvSpPr>
            <p:spPr bwMode="white">
              <a:xfrm>
                <a:off x="262" y="808"/>
                <a:ext cx="161" cy="4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9575" tIns="46378" rIns="89575" bIns="46378">
                <a:spAutoFit/>
              </a:bodyPr>
              <a:lstStyle/>
              <a:p>
                <a:pPr fontAlgn="t">
                  <a:lnSpc>
                    <a:spcPct val="100000"/>
                  </a:lnSpc>
                </a:pPr>
                <a:endParaRPr lang="en-US" altLang="ko-KR" sz="2400" b="1" i="1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  <a:sym typeface="Wingdings" pitchFamily="2" charset="2"/>
                </a:endParaRPr>
              </a:p>
            </p:txBody>
          </p:sp>
        </p:grpSp>
      </p:grpSp>
      <p:sp>
        <p:nvSpPr>
          <p:cNvPr id="20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6556375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III. </a:t>
            </a: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신청서 제출 유의사항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2708920"/>
            <a:ext cx="697877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직사각형 20"/>
          <p:cNvSpPr/>
          <p:nvPr/>
        </p:nvSpPr>
        <p:spPr>
          <a:xfrm>
            <a:off x="5508104" y="5301208"/>
            <a:ext cx="1080120" cy="648072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6084168" y="5445224"/>
            <a:ext cx="473206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r>
              <a:rPr lang="ko-KR" altLang="en-US" sz="1200" b="1" smtClean="0">
                <a:solidFill>
                  <a:srgbClr val="FFFF00"/>
                </a:solidFill>
                <a:latin typeface="나눔고딕 ExtraBold" pitchFamily="50" charset="-127"/>
                <a:ea typeface="나눔고딕 ExtraBold" pitchFamily="50" charset="-127"/>
              </a:rPr>
              <a:t>클릭</a:t>
            </a:r>
            <a:endParaRPr lang="ko-KR" altLang="en-US" sz="1200" b="1" dirty="0">
              <a:solidFill>
                <a:srgbClr val="FFFF0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4"/>
          <p:cNvSpPr>
            <a:spLocks noChangeArrowheads="1"/>
          </p:cNvSpPr>
          <p:nvPr/>
        </p:nvSpPr>
        <p:spPr bwMode="auto">
          <a:xfrm>
            <a:off x="250825" y="1268413"/>
            <a:ext cx="86756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4" name="Text Box 10"/>
          <p:cNvSpPr txBox="1">
            <a:spLocks noChangeArrowheads="1"/>
          </p:cNvSpPr>
          <p:nvPr/>
        </p:nvSpPr>
        <p:spPr bwMode="auto">
          <a:xfrm>
            <a:off x="3348038" y="2578100"/>
            <a:ext cx="3095625" cy="290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endParaRPr lang="ko-KR" altLang="ko-KR" sz="13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5605" name="Group 6"/>
          <p:cNvGrpSpPr>
            <a:grpSpLocks/>
          </p:cNvGrpSpPr>
          <p:nvPr/>
        </p:nvGrpSpPr>
        <p:grpSpPr bwMode="auto">
          <a:xfrm>
            <a:off x="323850" y="1411288"/>
            <a:ext cx="6048375" cy="814387"/>
            <a:chOff x="204" y="835"/>
            <a:chExt cx="3629" cy="513"/>
          </a:xfrm>
        </p:grpSpPr>
        <p:sp>
          <p:nvSpPr>
            <p:cNvPr id="25608" name="Text Box 6"/>
            <p:cNvSpPr txBox="1">
              <a:spLocks noChangeArrowheads="1"/>
            </p:cNvSpPr>
            <p:nvPr/>
          </p:nvSpPr>
          <p:spPr bwMode="auto">
            <a:xfrm>
              <a:off x="839" y="1117"/>
              <a:ext cx="1088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</a:pPr>
              <a:endParaRPr lang="ko-KR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25609" name="Text Box 7"/>
            <p:cNvSpPr txBox="1">
              <a:spLocks noChangeArrowheads="1"/>
            </p:cNvSpPr>
            <p:nvPr/>
          </p:nvSpPr>
          <p:spPr bwMode="auto">
            <a:xfrm>
              <a:off x="839" y="1071"/>
              <a:ext cx="140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</a:pPr>
              <a:endParaRPr lang="ko-KR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grpSp>
          <p:nvGrpSpPr>
            <p:cNvPr id="25610" name="Group 9"/>
            <p:cNvGrpSpPr>
              <a:grpSpLocks/>
            </p:cNvGrpSpPr>
            <p:nvPr/>
          </p:nvGrpSpPr>
          <p:grpSpPr bwMode="auto">
            <a:xfrm>
              <a:off x="476" y="835"/>
              <a:ext cx="3357" cy="363"/>
              <a:chOff x="2336" y="754"/>
              <a:chExt cx="3084" cy="266"/>
            </a:xfrm>
          </p:grpSpPr>
          <p:pic>
            <p:nvPicPr>
              <p:cNvPr id="25618" name="Picture 10" descr="13 박스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72552" t="45509" r="2864" b="32916"/>
              <a:stretch>
                <a:fillRect/>
              </a:stretch>
            </p:blipFill>
            <p:spPr bwMode="auto">
              <a:xfrm>
                <a:off x="2336" y="754"/>
                <a:ext cx="3084" cy="2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619" name="Text Box 2144"/>
              <p:cNvSpPr txBox="1">
                <a:spLocks noChangeArrowheads="1"/>
              </p:cNvSpPr>
              <p:nvPr/>
            </p:nvSpPr>
            <p:spPr bwMode="auto">
              <a:xfrm>
                <a:off x="2682" y="766"/>
                <a:ext cx="2346" cy="21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ko-KR" altLang="en-US" sz="2400" b="1">
                    <a:solidFill>
                      <a:schemeClr val="tx1"/>
                    </a:solidFill>
                    <a:ea typeface="휴먼신그래픽"/>
                    <a:cs typeface="휴먼신그래픽"/>
                  </a:rPr>
                  <a:t>전산자료  양식 및 제출방법</a:t>
                </a:r>
                <a:endParaRPr lang="en-US" altLang="ko-KR" sz="2400" b="1">
                  <a:solidFill>
                    <a:schemeClr val="tx1"/>
                  </a:solidFill>
                  <a:ea typeface="휴먼신그래픽"/>
                  <a:cs typeface="휴먼신그래픽"/>
                </a:endParaRPr>
              </a:p>
            </p:txBody>
          </p:sp>
        </p:grpSp>
        <p:pic>
          <p:nvPicPr>
            <p:cNvPr id="25611" name="Picture 4" descr="2"/>
            <p:cNvPicPr>
              <a:picLocks noChangeAspect="1" noChangeArrowheads="1"/>
            </p:cNvPicPr>
            <p:nvPr/>
          </p:nvPicPr>
          <p:blipFill>
            <a:blip r:embed="rId4" cstate="print"/>
            <a:srcRect l="56512" t="27689" r="39474" b="61571"/>
            <a:stretch>
              <a:fillRect/>
            </a:stretch>
          </p:blipFill>
          <p:spPr bwMode="auto">
            <a:xfrm>
              <a:off x="204" y="861"/>
              <a:ext cx="32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5612" name="Group 33"/>
            <p:cNvGrpSpPr>
              <a:grpSpLocks/>
            </p:cNvGrpSpPr>
            <p:nvPr/>
          </p:nvGrpSpPr>
          <p:grpSpPr bwMode="auto">
            <a:xfrm>
              <a:off x="285" y="905"/>
              <a:ext cx="210" cy="295"/>
              <a:chOff x="241" y="796"/>
              <a:chExt cx="325" cy="493"/>
            </a:xfrm>
          </p:grpSpPr>
          <p:grpSp>
            <p:nvGrpSpPr>
              <p:cNvPr id="25613" name="Group 34"/>
              <p:cNvGrpSpPr>
                <a:grpSpLocks/>
              </p:cNvGrpSpPr>
              <p:nvPr/>
            </p:nvGrpSpPr>
            <p:grpSpPr bwMode="auto">
              <a:xfrm>
                <a:off x="241" y="796"/>
                <a:ext cx="325" cy="321"/>
                <a:chOff x="143" y="597"/>
                <a:chExt cx="272" cy="272"/>
              </a:xfrm>
            </p:grpSpPr>
            <p:sp>
              <p:nvSpPr>
                <p:cNvPr id="170019" name="Oval 35"/>
                <p:cNvSpPr>
                  <a:spLocks noChangeArrowheads="1"/>
                </p:cNvSpPr>
                <p:nvPr/>
              </p:nvSpPr>
              <p:spPr bwMode="auto">
                <a:xfrm>
                  <a:off x="144" y="597"/>
                  <a:ext cx="271" cy="272"/>
                </a:xfrm>
                <a:prstGeom prst="ellipse">
                  <a:avLst/>
                </a:prstGeom>
                <a:solidFill>
                  <a:srgbClr val="003366">
                    <a:alpha val="23000"/>
                  </a:srgbClr>
                </a:solidFill>
                <a:ln w="2734">
                  <a:noFill/>
                  <a:round/>
                  <a:headEnd/>
                  <a:tailEnd/>
                </a:ln>
                <a:effectLst>
                  <a:outerShdw dist="17364" dir="2700000" algn="ctr" rotWithShape="0">
                    <a:srgbClr val="808080"/>
                  </a:outerShdw>
                </a:effectLst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  <a:defRPr/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25616" name="Oval 36"/>
                <p:cNvSpPr>
                  <a:spLocks noChangeArrowheads="1"/>
                </p:cNvSpPr>
                <p:nvPr/>
              </p:nvSpPr>
              <p:spPr bwMode="auto">
                <a:xfrm>
                  <a:off x="157" y="611"/>
                  <a:ext cx="245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1789D"/>
                    </a:gs>
                    <a:gs pos="50000">
                      <a:srgbClr val="ADEAFF"/>
                    </a:gs>
                    <a:gs pos="100000">
                      <a:srgbClr val="01789D"/>
                    </a:gs>
                  </a:gsLst>
                  <a:lin ang="0" scaled="1"/>
                </a:gradFill>
                <a:ln w="12278">
                  <a:solidFill>
                    <a:srgbClr val="004852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25617" name="Oval 37"/>
                <p:cNvSpPr>
                  <a:spLocks noChangeArrowheads="1"/>
                </p:cNvSpPr>
                <p:nvPr/>
              </p:nvSpPr>
              <p:spPr bwMode="auto">
                <a:xfrm>
                  <a:off x="188" y="611"/>
                  <a:ext cx="187" cy="1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>
                        <a:alpha val="48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 w="28575">
                  <a:noFill/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</p:grpSp>
          <p:sp>
            <p:nvSpPr>
              <p:cNvPr id="25614" name="Rectangle 38"/>
              <p:cNvSpPr>
                <a:spLocks noChangeArrowheads="1"/>
              </p:cNvSpPr>
              <p:nvPr/>
            </p:nvSpPr>
            <p:spPr bwMode="white">
              <a:xfrm>
                <a:off x="262" y="808"/>
                <a:ext cx="161" cy="4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9575" tIns="46378" rIns="89575" bIns="46378">
                <a:spAutoFit/>
              </a:bodyPr>
              <a:lstStyle/>
              <a:p>
                <a:pPr fontAlgn="t">
                  <a:lnSpc>
                    <a:spcPct val="100000"/>
                  </a:lnSpc>
                </a:pPr>
                <a:endParaRPr lang="en-US" altLang="ko-KR" sz="2400" b="1" i="1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  <a:sym typeface="Wingdings" pitchFamily="2" charset="2"/>
                </a:endParaRPr>
              </a:p>
            </p:txBody>
          </p:sp>
        </p:grpSp>
      </p:grpSp>
      <p:sp>
        <p:nvSpPr>
          <p:cNvPr id="20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6556375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III. </a:t>
            </a: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신청서 제출 유의사항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2132856"/>
            <a:ext cx="7056784" cy="384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0"/>
          <p:cNvSpPr txBox="1">
            <a:spLocks noChangeArrowheads="1"/>
          </p:cNvSpPr>
          <p:nvPr/>
        </p:nvSpPr>
        <p:spPr bwMode="auto">
          <a:xfrm>
            <a:off x="3348038" y="2578100"/>
            <a:ext cx="3095625" cy="290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endParaRPr lang="ko-KR" altLang="ko-KR" sz="13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6556375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III. </a:t>
            </a: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신청서 제출 유의사항</a:t>
            </a:r>
          </a:p>
        </p:txBody>
      </p:sp>
      <p:pic>
        <p:nvPicPr>
          <p:cNvPr id="8" name="그림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124744"/>
            <a:ext cx="3995936" cy="5400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 bwMode="auto">
          <a:xfrm>
            <a:off x="4067944" y="1484784"/>
            <a:ext cx="5076056" cy="383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1" smtClean="0">
                <a:solidFill>
                  <a:schemeClr val="tx1"/>
                </a:solidFill>
                <a:latin typeface="굴림" charset="-127"/>
                <a:ea typeface="굴림" charset="-127"/>
              </a:rPr>
              <a:t>사업신청내역의 첨부파일에  </a:t>
            </a:r>
            <a:endParaRPr lang="en-US" altLang="ko-KR" b="1" smtClean="0">
              <a:solidFill>
                <a:schemeClr val="tx1"/>
              </a:solidFill>
              <a:latin typeface="굴림" charset="-127"/>
              <a:ea typeface="굴림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smtClean="0">
                <a:solidFill>
                  <a:schemeClr val="tx1"/>
                </a:solidFill>
                <a:latin typeface="굴림" charset="-127"/>
                <a:ea typeface="굴림" charset="-127"/>
              </a:rPr>
              <a:t>*</a:t>
            </a:r>
            <a:r>
              <a:rPr lang="ko-KR" altLang="en-US" b="1" smtClean="0">
                <a:solidFill>
                  <a:schemeClr val="tx1"/>
                </a:solidFill>
                <a:latin typeface="굴림" charset="-127"/>
                <a:ea typeface="굴림" charset="-127"/>
              </a:rPr>
              <a:t>전산자료 </a:t>
            </a:r>
            <a:r>
              <a:rPr lang="en-US" altLang="ko-KR" b="1" smtClean="0">
                <a:solidFill>
                  <a:schemeClr val="tx1"/>
                </a:solidFill>
                <a:latin typeface="굴림" charset="-127"/>
                <a:ea typeface="굴림" charset="-127"/>
              </a:rPr>
              <a:t>1_</a:t>
            </a:r>
            <a:r>
              <a:rPr lang="ko-KR" altLang="en-US" b="1" smtClean="0">
                <a:solidFill>
                  <a:schemeClr val="tx1"/>
                </a:solidFill>
                <a:latin typeface="굴림" charset="-127"/>
                <a:ea typeface="굴림" charset="-127"/>
              </a:rPr>
              <a:t>지역기반육성기술개발사업 요약서</a:t>
            </a:r>
            <a:r>
              <a:rPr lang="en-US" altLang="ko-KR" b="1" smtClean="0">
                <a:solidFill>
                  <a:schemeClr val="tx1"/>
                </a:solidFill>
                <a:latin typeface="굴림" charset="-127"/>
                <a:ea typeface="굴림" charset="-127"/>
              </a:rPr>
              <a:t>_</a:t>
            </a:r>
            <a:r>
              <a:rPr lang="ko-KR" altLang="en-US" b="1" smtClean="0">
                <a:solidFill>
                  <a:schemeClr val="tx1"/>
                </a:solidFill>
                <a:latin typeface="굴림" charset="-127"/>
                <a:ea typeface="굴림" charset="-127"/>
              </a:rPr>
              <a:t>한글파일</a:t>
            </a:r>
            <a:endParaRPr lang="en-US" altLang="ko-KR" b="1" smtClean="0">
              <a:solidFill>
                <a:schemeClr val="tx1"/>
              </a:solidFill>
              <a:latin typeface="굴림" charset="-127"/>
              <a:ea typeface="굴림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smtClean="0">
                <a:solidFill>
                  <a:schemeClr val="tx1"/>
                </a:solidFill>
                <a:latin typeface="굴림" charset="-127"/>
                <a:ea typeface="굴림" charset="-127"/>
              </a:rPr>
              <a:t>*</a:t>
            </a:r>
            <a:r>
              <a:rPr lang="ko-KR" altLang="en-US" b="1" smtClean="0">
                <a:solidFill>
                  <a:schemeClr val="tx1"/>
                </a:solidFill>
                <a:latin typeface="굴림" charset="-127"/>
                <a:ea typeface="굴림" charset="-127"/>
              </a:rPr>
              <a:t>전산자료 </a:t>
            </a:r>
            <a:r>
              <a:rPr lang="en-US" altLang="ko-KR" b="1" smtClean="0">
                <a:solidFill>
                  <a:schemeClr val="tx1"/>
                </a:solidFill>
                <a:latin typeface="굴림" charset="-127"/>
                <a:ea typeface="굴림" charset="-127"/>
              </a:rPr>
              <a:t>2_</a:t>
            </a:r>
            <a:r>
              <a:rPr lang="ko-KR" altLang="en-US" b="1" smtClean="0">
                <a:solidFill>
                  <a:schemeClr val="tx1"/>
                </a:solidFill>
                <a:latin typeface="굴림" charset="-127"/>
                <a:ea typeface="굴림" charset="-127"/>
              </a:rPr>
              <a:t>지역기반육성기술개발사업 신청기관 기초현황</a:t>
            </a:r>
            <a:r>
              <a:rPr lang="en-US" altLang="ko-KR" b="1" smtClean="0">
                <a:solidFill>
                  <a:schemeClr val="tx1"/>
                </a:solidFill>
                <a:latin typeface="굴림" charset="-127"/>
                <a:ea typeface="굴림" charset="-127"/>
              </a:rPr>
              <a:t>_</a:t>
            </a:r>
            <a:r>
              <a:rPr lang="ko-KR" altLang="en-US" b="1" smtClean="0">
                <a:solidFill>
                  <a:schemeClr val="tx1"/>
                </a:solidFill>
                <a:latin typeface="굴림" charset="-127"/>
                <a:ea typeface="굴림" charset="-127"/>
              </a:rPr>
              <a:t>엑셀파일</a:t>
            </a:r>
            <a:endParaRPr lang="en-US" altLang="ko-KR" b="1" smtClean="0">
              <a:solidFill>
                <a:schemeClr val="tx1"/>
              </a:solidFill>
              <a:latin typeface="굴림" charset="-127"/>
              <a:ea typeface="굴림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1" smtClean="0">
                <a:solidFill>
                  <a:schemeClr val="tx1"/>
                </a:solidFill>
                <a:latin typeface="굴림" charset="-127"/>
                <a:ea typeface="굴림" charset="-127"/>
              </a:rPr>
              <a:t>업로드 필수</a:t>
            </a:r>
            <a:endParaRPr lang="en-US" altLang="ko-KR" b="1" smtClean="0">
              <a:solidFill>
                <a:schemeClr val="tx1"/>
              </a:solidFill>
              <a:latin typeface="굴림" charset="-127"/>
              <a:ea typeface="굴림" charset="-127"/>
            </a:endParaRPr>
          </a:p>
          <a:p>
            <a:pPr>
              <a:lnSpc>
                <a:spcPct val="150000"/>
              </a:lnSpc>
            </a:pPr>
            <a:endParaRPr lang="en-US" altLang="ko-KR" b="1" smtClean="0">
              <a:solidFill>
                <a:schemeClr val="tx1"/>
              </a:solidFill>
              <a:latin typeface="굴림" charset="-127"/>
              <a:ea typeface="굴림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1" u="sng" smtClean="0">
                <a:solidFill>
                  <a:schemeClr val="tx1"/>
                </a:solidFill>
                <a:latin typeface="굴림" charset="-127"/>
                <a:ea typeface="굴림" charset="-127"/>
              </a:rPr>
              <a:t>업로드 안되어 있을 경우 사업계획서 접수가 반려될 수 있음</a:t>
            </a:r>
            <a:endParaRPr lang="en-US" altLang="ko-KR" b="1" u="sng" smtClean="0">
              <a:solidFill>
                <a:schemeClr val="tx1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899592" y="4437112"/>
            <a:ext cx="3024336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폭발 1 11"/>
          <p:cNvSpPr/>
          <p:nvPr/>
        </p:nvSpPr>
        <p:spPr>
          <a:xfrm>
            <a:off x="251520" y="4005064"/>
            <a:ext cx="1080120" cy="86409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smtClean="0">
                <a:solidFill>
                  <a:schemeClr val="tx2"/>
                </a:solidFill>
                <a:latin typeface="휴먼둥근헤드라인" pitchFamily="18" charset="-127"/>
                <a:ea typeface="휴먼둥근헤드라인" pitchFamily="18" charset="-127"/>
              </a:rPr>
              <a:t>중요</a:t>
            </a:r>
            <a:endParaRPr lang="ko-KR" altLang="en-US" sz="1400" b="1">
              <a:solidFill>
                <a:schemeClr val="tx2"/>
              </a:solidFill>
              <a:latin typeface="휴먼둥근헤드라인" pitchFamily="18" charset="-127"/>
              <a:ea typeface="휴먼둥근헤드라인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요약서양식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6763" y="1125538"/>
            <a:ext cx="412115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 Box 10"/>
          <p:cNvSpPr txBox="1">
            <a:spLocks noChangeArrowheads="1"/>
          </p:cNvSpPr>
          <p:nvPr/>
        </p:nvSpPr>
        <p:spPr bwMode="auto">
          <a:xfrm>
            <a:off x="3348038" y="2578100"/>
            <a:ext cx="3095625" cy="290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endParaRPr lang="ko-KR" altLang="ko-KR" sz="13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6556375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III. </a:t>
            </a: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신청서 제출 유의사항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0"/>
          <p:cNvSpPr txBox="1">
            <a:spLocks noChangeArrowheads="1"/>
          </p:cNvSpPr>
          <p:nvPr/>
        </p:nvSpPr>
        <p:spPr bwMode="auto">
          <a:xfrm>
            <a:off x="3348038" y="2578100"/>
            <a:ext cx="3095625" cy="290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endParaRPr lang="ko-KR" altLang="ko-KR" sz="13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8675" name="Picture 4" descr="사본 -클립보드 이미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125538"/>
            <a:ext cx="8820150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6556375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III. </a:t>
            </a: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신청서 제출 유의사항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6556375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III. </a:t>
            </a: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신청서 제출 유의사항</a:t>
            </a:r>
          </a:p>
        </p:txBody>
      </p:sp>
      <p:pic>
        <p:nvPicPr>
          <p:cNvPr id="3" name="그림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1268760"/>
            <a:ext cx="5943600" cy="48202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 bwMode="auto">
          <a:xfrm>
            <a:off x="6228184" y="1340768"/>
            <a:ext cx="25922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ko-KR" altLang="en-US" sz="2000" b="1" smtClean="0">
                <a:solidFill>
                  <a:schemeClr val="tx1"/>
                </a:solidFill>
                <a:latin typeface="굴림" charset="-127"/>
                <a:ea typeface="굴림" charset="-127"/>
              </a:rPr>
              <a:t>전산 접수증 출력하여  전산접수를 완료</a:t>
            </a:r>
            <a:endParaRPr lang="ko-KR" altLang="en-US" sz="2000" b="1" dirty="0">
              <a:solidFill>
                <a:schemeClr val="tx1"/>
              </a:solidFill>
              <a:latin typeface="굴림" charset="-127"/>
              <a:ea typeface="굴림" charset="-127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4"/>
          <p:cNvSpPr>
            <a:spLocks noChangeArrowheads="1"/>
          </p:cNvSpPr>
          <p:nvPr/>
        </p:nvSpPr>
        <p:spPr bwMode="auto">
          <a:xfrm>
            <a:off x="250825" y="1268413"/>
            <a:ext cx="86756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" name="AutoShape 1077"/>
          <p:cNvSpPr>
            <a:spLocks noChangeArrowheads="1"/>
          </p:cNvSpPr>
          <p:nvPr/>
        </p:nvSpPr>
        <p:spPr bwMode="auto">
          <a:xfrm>
            <a:off x="714375" y="2157413"/>
            <a:ext cx="7715250" cy="4079875"/>
          </a:xfrm>
          <a:prstGeom prst="roundRect">
            <a:avLst>
              <a:gd name="adj" fmla="val 5630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tIns="82800" anchor="ctr"/>
          <a:lstStyle/>
          <a:p>
            <a:pPr marL="209550" indent="-209550">
              <a:lnSpc>
                <a:spcPct val="100000"/>
              </a:lnSpc>
              <a:spcBef>
                <a:spcPct val="50000"/>
              </a:spcBef>
              <a:buFontTx/>
              <a:buAutoNum type="arabicPeriod"/>
              <a:defRPr/>
            </a:pP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사업계획서 원본 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부 및 사본 </a:t>
            </a:r>
            <a:r>
              <a:rPr lang="en-US" altLang="ko-K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9</a:t>
            </a:r>
            <a:r>
              <a:rPr lang="ko-KR" alt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부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[CD 1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매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], </a:t>
            </a:r>
            <a:endParaRPr lang="en-US" altLang="ko-KR" sz="1600" dirty="0" smtClean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buFontTx/>
              <a:buAutoNum type="arabicPeriod"/>
              <a:defRPr/>
            </a:pPr>
            <a:r>
              <a:rPr lang="en-US" altLang="ko-K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지역기반육성기술개발사업 요약서 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원본 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ko-KR" alt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부</a:t>
            </a:r>
            <a:r>
              <a:rPr lang="en-US" altLang="ko-K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ko-KR" alt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직인 날인</a:t>
            </a:r>
            <a:r>
              <a:rPr lang="en-US" altLang="ko-K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buFontTx/>
              <a:buAutoNum type="arabicPeriod"/>
              <a:defRPr/>
            </a:pPr>
            <a:r>
              <a:rPr lang="en-US" altLang="ko-K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(</a:t>
            </a:r>
            <a:r>
              <a:rPr lang="ko-KR" alt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재</a:t>
            </a:r>
            <a:r>
              <a:rPr lang="en-US" altLang="ko-K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r>
              <a:rPr lang="ko-KR" altLang="en-US" sz="1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경남테크노파크</a:t>
            </a:r>
            <a:r>
              <a:rPr lang="ko-KR" alt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기업지원시스템 전산접수증 </a:t>
            </a:r>
            <a:r>
              <a:rPr lang="ko-KR" altLang="en-US" sz="1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출력본</a:t>
            </a:r>
            <a:r>
              <a:rPr lang="ko-KR" alt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ko-KR" alt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부</a:t>
            </a:r>
            <a:endParaRPr lang="ko-KR" altLang="en-US" sz="16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buFontTx/>
              <a:buAutoNum type="arabicPeriod"/>
              <a:defRPr/>
            </a:pP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주관기관 및 참여기업의 법인등기부 등본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법인인 경우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 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및 사업자 등록증 사본 각 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부</a:t>
            </a: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buFontTx/>
              <a:buAutoNum type="arabicPeriod"/>
              <a:defRPr/>
            </a:pP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참여기업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/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위탁기관대표의 참여의사 확인서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ko-KR" altLang="en-US" sz="1600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기술료징수용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 1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부</a:t>
            </a: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buFontTx/>
              <a:buAutoNum type="arabicPeriod"/>
              <a:defRPr/>
            </a:pP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주관기관 및 참여기업의 공장등록증 사본 각 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ko-KR" alt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부</a:t>
            </a:r>
            <a:r>
              <a:rPr lang="en-US" altLang="ko-KR" sz="16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</a:t>
            </a:r>
            <a:r>
              <a:rPr lang="ko-KR" altLang="en-US" sz="16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해당기업에 한함</a:t>
            </a:r>
            <a:r>
              <a:rPr lang="en-US" altLang="ko-KR" sz="16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]</a:t>
            </a:r>
            <a:endParaRPr lang="en-US" altLang="ko-KR" sz="16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buFontTx/>
              <a:buAutoNum type="arabicPeriod"/>
              <a:defRPr/>
            </a:pP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주관기관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영리법인인 경우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 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및 참여기업의 </a:t>
            </a:r>
            <a:r>
              <a:rPr lang="ko-KR" altLang="en-US" sz="16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최근</a:t>
            </a:r>
            <a:r>
              <a:rPr lang="en-US" altLang="ko-KR" sz="16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ko-KR" altLang="en-US" sz="16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개년도</a:t>
            </a:r>
            <a:r>
              <a:rPr lang="en-US" altLang="ko-KR" sz="16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en-US" altLang="ko-KR" sz="16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’</a:t>
            </a:r>
            <a:r>
              <a:rPr lang="en-US" altLang="ko-KR" sz="16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09</a:t>
            </a:r>
            <a:r>
              <a:rPr lang="ko-KR" altLang="en-US" sz="16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년</a:t>
            </a:r>
            <a:r>
              <a:rPr lang="en-US" altLang="ko-KR" sz="16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altLang="ko-KR" sz="16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’10</a:t>
            </a:r>
            <a:r>
              <a:rPr lang="ko-KR" altLang="en-US" sz="16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년</a:t>
            </a:r>
            <a:r>
              <a:rPr lang="en-US" altLang="ko-KR" sz="16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[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회계감사보고서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] 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또는 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[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결산재무제표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] (</a:t>
            </a:r>
            <a:r>
              <a:rPr lang="ko-KR" altLang="en-US" sz="1600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원본대조필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 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각 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부</a:t>
            </a:r>
            <a:r>
              <a:rPr lang="en-US" altLang="ko-KR" sz="16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ko-KR" altLang="en-US" sz="16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해당기업에 한함</a:t>
            </a:r>
            <a:r>
              <a:rPr lang="en-US" altLang="ko-KR" sz="16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]</a:t>
            </a: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buFontTx/>
              <a:buAutoNum type="arabicPeriod"/>
              <a:defRPr/>
            </a:pP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신용조회 동의서 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부</a:t>
            </a:r>
            <a:endParaRPr lang="en-US" altLang="ko-KR" sz="16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buFontTx/>
              <a:buAutoNum type="arabicPeriod"/>
              <a:defRPr/>
            </a:pP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지역기반육성기술개발사업 신규과제 자기진단서 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부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우대사항 증빙서류 포함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</p:txBody>
      </p:sp>
      <p:sp>
        <p:nvSpPr>
          <p:cNvPr id="32772" name="Text Box 10"/>
          <p:cNvSpPr txBox="1">
            <a:spLocks noChangeArrowheads="1"/>
          </p:cNvSpPr>
          <p:nvPr/>
        </p:nvSpPr>
        <p:spPr bwMode="auto">
          <a:xfrm>
            <a:off x="3348038" y="2578100"/>
            <a:ext cx="3095625" cy="290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endParaRPr lang="ko-KR" altLang="ko-KR" sz="13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32773" name="Group 19"/>
          <p:cNvGrpSpPr>
            <a:grpSpLocks/>
          </p:cNvGrpSpPr>
          <p:nvPr/>
        </p:nvGrpSpPr>
        <p:grpSpPr bwMode="auto">
          <a:xfrm>
            <a:off x="323850" y="1411288"/>
            <a:ext cx="5761038" cy="814387"/>
            <a:chOff x="204" y="835"/>
            <a:chExt cx="3629" cy="513"/>
          </a:xfrm>
        </p:grpSpPr>
        <p:sp>
          <p:nvSpPr>
            <p:cNvPr id="32775" name="Text Box 6"/>
            <p:cNvSpPr txBox="1">
              <a:spLocks noChangeArrowheads="1"/>
            </p:cNvSpPr>
            <p:nvPr/>
          </p:nvSpPr>
          <p:spPr bwMode="auto">
            <a:xfrm>
              <a:off x="839" y="1117"/>
              <a:ext cx="1088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</a:pPr>
              <a:endParaRPr lang="ko-KR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2776" name="Text Box 7"/>
            <p:cNvSpPr txBox="1">
              <a:spLocks noChangeArrowheads="1"/>
            </p:cNvSpPr>
            <p:nvPr/>
          </p:nvSpPr>
          <p:spPr bwMode="auto">
            <a:xfrm>
              <a:off x="839" y="1071"/>
              <a:ext cx="140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</a:pPr>
              <a:endParaRPr lang="ko-KR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grpSp>
          <p:nvGrpSpPr>
            <p:cNvPr id="32777" name="Group 22"/>
            <p:cNvGrpSpPr>
              <a:grpSpLocks/>
            </p:cNvGrpSpPr>
            <p:nvPr/>
          </p:nvGrpSpPr>
          <p:grpSpPr bwMode="auto">
            <a:xfrm>
              <a:off x="476" y="835"/>
              <a:ext cx="3357" cy="363"/>
              <a:chOff x="2336" y="754"/>
              <a:chExt cx="3084" cy="266"/>
            </a:xfrm>
          </p:grpSpPr>
          <p:pic>
            <p:nvPicPr>
              <p:cNvPr id="32785" name="Picture 10" descr="13 박스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72552" t="45509" r="2864" b="32916"/>
              <a:stretch>
                <a:fillRect/>
              </a:stretch>
            </p:blipFill>
            <p:spPr bwMode="auto">
              <a:xfrm>
                <a:off x="2336" y="754"/>
                <a:ext cx="3084" cy="2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2786" name="Text Box 2144"/>
              <p:cNvSpPr txBox="1">
                <a:spLocks noChangeArrowheads="1"/>
              </p:cNvSpPr>
              <p:nvPr/>
            </p:nvSpPr>
            <p:spPr bwMode="auto">
              <a:xfrm>
                <a:off x="2682" y="766"/>
                <a:ext cx="2346" cy="21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ko-KR" altLang="en-US" sz="2400" b="1">
                    <a:solidFill>
                      <a:schemeClr val="tx1"/>
                    </a:solidFill>
                    <a:ea typeface="휴먼신그래픽"/>
                    <a:cs typeface="휴먼신그래픽"/>
                  </a:rPr>
                  <a:t>신청서 제출 서류</a:t>
                </a:r>
                <a:endParaRPr lang="en-US" altLang="ko-KR" sz="2400" b="1">
                  <a:solidFill>
                    <a:schemeClr val="tx1"/>
                  </a:solidFill>
                  <a:ea typeface="휴먼신그래픽"/>
                  <a:cs typeface="휴먼신그래픽"/>
                </a:endParaRPr>
              </a:p>
            </p:txBody>
          </p:sp>
        </p:grpSp>
        <p:pic>
          <p:nvPicPr>
            <p:cNvPr id="32778" name="Picture 4" descr="2"/>
            <p:cNvPicPr>
              <a:picLocks noChangeAspect="1" noChangeArrowheads="1"/>
            </p:cNvPicPr>
            <p:nvPr/>
          </p:nvPicPr>
          <p:blipFill>
            <a:blip r:embed="rId4" cstate="print"/>
            <a:srcRect l="56512" t="27689" r="39474" b="61571"/>
            <a:stretch>
              <a:fillRect/>
            </a:stretch>
          </p:blipFill>
          <p:spPr bwMode="auto">
            <a:xfrm>
              <a:off x="204" y="861"/>
              <a:ext cx="32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2779" name="Group 33"/>
            <p:cNvGrpSpPr>
              <a:grpSpLocks/>
            </p:cNvGrpSpPr>
            <p:nvPr/>
          </p:nvGrpSpPr>
          <p:grpSpPr bwMode="auto">
            <a:xfrm>
              <a:off x="285" y="905"/>
              <a:ext cx="210" cy="295"/>
              <a:chOff x="241" y="796"/>
              <a:chExt cx="325" cy="493"/>
            </a:xfrm>
          </p:grpSpPr>
          <p:grpSp>
            <p:nvGrpSpPr>
              <p:cNvPr id="32780" name="Group 34"/>
              <p:cNvGrpSpPr>
                <a:grpSpLocks/>
              </p:cNvGrpSpPr>
              <p:nvPr/>
            </p:nvGrpSpPr>
            <p:grpSpPr bwMode="auto">
              <a:xfrm>
                <a:off x="241" y="796"/>
                <a:ext cx="325" cy="321"/>
                <a:chOff x="143" y="597"/>
                <a:chExt cx="272" cy="272"/>
              </a:xfrm>
            </p:grpSpPr>
            <p:sp>
              <p:nvSpPr>
                <p:cNvPr id="170019" name="Oval 35"/>
                <p:cNvSpPr>
                  <a:spLocks noChangeArrowheads="1"/>
                </p:cNvSpPr>
                <p:nvPr/>
              </p:nvSpPr>
              <p:spPr bwMode="auto">
                <a:xfrm>
                  <a:off x="143" y="597"/>
                  <a:ext cx="272" cy="272"/>
                </a:xfrm>
                <a:prstGeom prst="ellipse">
                  <a:avLst/>
                </a:prstGeom>
                <a:solidFill>
                  <a:srgbClr val="003366">
                    <a:alpha val="23000"/>
                  </a:srgbClr>
                </a:solidFill>
                <a:ln w="2734">
                  <a:noFill/>
                  <a:round/>
                  <a:headEnd/>
                  <a:tailEnd/>
                </a:ln>
                <a:effectLst>
                  <a:outerShdw dist="17364" dir="2700000" algn="ctr" rotWithShape="0">
                    <a:srgbClr val="808080"/>
                  </a:outerShdw>
                </a:effectLst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  <a:defRPr/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32783" name="Oval 36"/>
                <p:cNvSpPr>
                  <a:spLocks noChangeArrowheads="1"/>
                </p:cNvSpPr>
                <p:nvPr/>
              </p:nvSpPr>
              <p:spPr bwMode="auto">
                <a:xfrm>
                  <a:off x="157" y="611"/>
                  <a:ext cx="245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1789D"/>
                    </a:gs>
                    <a:gs pos="50000">
                      <a:srgbClr val="ADEAFF"/>
                    </a:gs>
                    <a:gs pos="100000">
                      <a:srgbClr val="01789D"/>
                    </a:gs>
                  </a:gsLst>
                  <a:lin ang="0" scaled="1"/>
                </a:gradFill>
                <a:ln w="12278">
                  <a:solidFill>
                    <a:srgbClr val="004852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32784" name="Oval 37"/>
                <p:cNvSpPr>
                  <a:spLocks noChangeArrowheads="1"/>
                </p:cNvSpPr>
                <p:nvPr/>
              </p:nvSpPr>
              <p:spPr bwMode="auto">
                <a:xfrm>
                  <a:off x="188" y="611"/>
                  <a:ext cx="187" cy="1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>
                        <a:alpha val="48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 w="28575">
                  <a:noFill/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</p:grpSp>
          <p:sp>
            <p:nvSpPr>
              <p:cNvPr id="32781" name="Rectangle 38"/>
              <p:cNvSpPr>
                <a:spLocks noChangeArrowheads="1"/>
              </p:cNvSpPr>
              <p:nvPr/>
            </p:nvSpPr>
            <p:spPr bwMode="white">
              <a:xfrm>
                <a:off x="262" y="808"/>
                <a:ext cx="161" cy="4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9575" tIns="46378" rIns="89575" bIns="46378">
                <a:spAutoFit/>
              </a:bodyPr>
              <a:lstStyle/>
              <a:p>
                <a:pPr fontAlgn="t">
                  <a:lnSpc>
                    <a:spcPct val="100000"/>
                  </a:lnSpc>
                </a:pPr>
                <a:endParaRPr lang="en-US" altLang="ko-KR" sz="2400" b="1" i="1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  <a:sym typeface="Wingdings" pitchFamily="2" charset="2"/>
                </a:endParaRPr>
              </a:p>
            </p:txBody>
          </p:sp>
        </p:grpSp>
      </p:grpSp>
      <p:sp>
        <p:nvSpPr>
          <p:cNvPr id="20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6556375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III. </a:t>
            </a: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신청서 제출 유의사항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Text Box 2144"/>
          <p:cNvSpPr txBox="1">
            <a:spLocks noChangeArrowheads="1"/>
          </p:cNvSpPr>
          <p:nvPr/>
        </p:nvSpPr>
        <p:spPr bwMode="auto">
          <a:xfrm>
            <a:off x="755650" y="2500313"/>
            <a:ext cx="828040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신그래픽"/>
                <a:ea typeface="휴먼신그래픽"/>
                <a:cs typeface="휴먼신그래픽"/>
              </a:rPr>
              <a:t>I</a:t>
            </a:r>
            <a:r>
              <a:rPr lang="en-US" altLang="ko-KR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ko-KR" altLang="en-US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지역기반육성기술개발사업</a:t>
            </a:r>
            <a:r>
              <a:rPr lang="en-US" altLang="ko-KR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ko-KR" altLang="en-US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일반사항</a:t>
            </a:r>
            <a:endParaRPr lang="ko-KR" altLang="en-US" sz="3600" b="1" dirty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9" name="AutoShape 23"/>
          <p:cNvSpPr>
            <a:spLocks noChangeArrowheads="1"/>
          </p:cNvSpPr>
          <p:nvPr/>
        </p:nvSpPr>
        <p:spPr bwMode="auto">
          <a:xfrm>
            <a:off x="708025" y="3284538"/>
            <a:ext cx="8435975" cy="69850"/>
          </a:xfrm>
          <a:prstGeom prst="roundRect">
            <a:avLst>
              <a:gd name="adj" fmla="val 12963"/>
            </a:avLst>
          </a:prstGeom>
          <a:gradFill rotWithShape="1">
            <a:gsLst>
              <a:gs pos="0">
                <a:srgbClr val="000080"/>
              </a:gs>
              <a:gs pos="100000">
                <a:schemeClr val="bg1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00" name="AutoShape 23"/>
          <p:cNvSpPr>
            <a:spLocks noChangeArrowheads="1"/>
          </p:cNvSpPr>
          <p:nvPr/>
        </p:nvSpPr>
        <p:spPr bwMode="auto">
          <a:xfrm flipV="1">
            <a:off x="1331913" y="2341563"/>
            <a:ext cx="7812087" cy="69850"/>
          </a:xfrm>
          <a:prstGeom prst="roundRect">
            <a:avLst>
              <a:gd name="adj" fmla="val 12963"/>
            </a:avLst>
          </a:prstGeom>
          <a:gradFill rotWithShape="1">
            <a:gsLst>
              <a:gs pos="0">
                <a:srgbClr val="000080"/>
              </a:gs>
              <a:gs pos="100000">
                <a:schemeClr val="bg1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 rot="10800000"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4"/>
          <p:cNvSpPr>
            <a:spLocks noChangeArrowheads="1"/>
          </p:cNvSpPr>
          <p:nvPr/>
        </p:nvSpPr>
        <p:spPr bwMode="auto">
          <a:xfrm>
            <a:off x="250825" y="1268413"/>
            <a:ext cx="86756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" name="AutoShape 1077"/>
          <p:cNvSpPr>
            <a:spLocks noChangeArrowheads="1"/>
          </p:cNvSpPr>
          <p:nvPr/>
        </p:nvSpPr>
        <p:spPr bwMode="auto">
          <a:xfrm>
            <a:off x="714375" y="2157413"/>
            <a:ext cx="7715250" cy="3863975"/>
          </a:xfrm>
          <a:prstGeom prst="roundRect">
            <a:avLst>
              <a:gd name="adj" fmla="val 5630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tIns="82800" anchor="ctr"/>
          <a:lstStyle/>
          <a:p>
            <a:pPr marL="209550" indent="-209550">
              <a:lnSpc>
                <a:spcPct val="100000"/>
              </a:lnSpc>
              <a:spcBef>
                <a:spcPct val="50000"/>
              </a:spcBef>
              <a:defRPr/>
            </a:pP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◎ 신청서 교부 </a:t>
            </a: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defRPr/>
            </a:pP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- 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교부기간 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: </a:t>
            </a:r>
            <a:r>
              <a:rPr lang="en-US" altLang="ko-K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2011. 11. 17[</a:t>
            </a:r>
            <a:r>
              <a:rPr lang="ko-KR" alt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목</a:t>
            </a:r>
            <a:r>
              <a:rPr lang="en-US" altLang="ko-K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 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~ </a:t>
            </a:r>
            <a:r>
              <a:rPr lang="en-US" altLang="ko-K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2012. 1. 6(</a:t>
            </a:r>
            <a:r>
              <a:rPr lang="ko-KR" alt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금</a:t>
            </a:r>
            <a:r>
              <a:rPr lang="en-US" altLang="ko-K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endParaRPr lang="ko-KR" altLang="en-US" sz="16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defRPr/>
            </a:pP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- 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전산자료 </a:t>
            </a:r>
            <a:r>
              <a:rPr lang="ko-KR" alt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입력 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기간 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: </a:t>
            </a:r>
            <a:r>
              <a:rPr lang="en-US" altLang="ko-K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2012. 1. 3(</a:t>
            </a:r>
            <a:r>
              <a:rPr lang="ko-KR" alt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화</a:t>
            </a:r>
            <a:r>
              <a:rPr lang="en-US" altLang="ko-K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 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~ </a:t>
            </a:r>
            <a:r>
              <a:rPr lang="en-US" altLang="ko-K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1. 6(</a:t>
            </a:r>
            <a:r>
              <a:rPr lang="ko-KR" alt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금</a:t>
            </a:r>
            <a:r>
              <a:rPr lang="en-US" altLang="ko-K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 18:00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까지</a:t>
            </a: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defRPr/>
            </a:pP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☞사업계획서 접수 마감 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일전</a:t>
            </a:r>
            <a:r>
              <a:rPr lang="en-US" altLang="ko-K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(2012.1.6 18</a:t>
            </a:r>
            <a:r>
              <a:rPr lang="ko-KR" alt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시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까지 전산입력 완료하여야 하며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 </a:t>
            </a: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defRPr/>
            </a:pP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</a:t>
            </a:r>
            <a:r>
              <a:rPr lang="ko-KR" altLang="en-US" sz="1600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전산입력하지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않고 서류만 접수한 경우 반려함</a:t>
            </a: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defRPr/>
            </a:pP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 </a:t>
            </a: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사업계획서 접수 기간 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: </a:t>
            </a:r>
            <a:r>
              <a:rPr lang="en-US" altLang="ko-K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2012. 1. 9(</a:t>
            </a:r>
            <a:r>
              <a:rPr lang="ko-KR" alt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월</a:t>
            </a:r>
            <a:r>
              <a:rPr lang="en-US" altLang="ko-K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 </a:t>
            </a:r>
            <a:r>
              <a:rPr lang="en-US" altLang="ko-KR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~ </a:t>
            </a:r>
            <a:r>
              <a:rPr lang="en-US" altLang="ko-K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1. 11(</a:t>
            </a:r>
            <a:r>
              <a:rPr lang="ko-KR" alt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수</a:t>
            </a:r>
            <a:r>
              <a:rPr lang="en-US" altLang="ko-K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), 09:00~18:00</a:t>
            </a:r>
            <a:endParaRPr lang="en-US" altLang="ko-KR" sz="16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defRPr/>
            </a:pPr>
            <a:r>
              <a:rPr lang="ko-KR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◎ 신청서 접수</a:t>
            </a:r>
          </a:p>
          <a:p>
            <a:pPr marL="209550" indent="-209550">
              <a:lnSpc>
                <a:spcPct val="100000"/>
              </a:lnSpc>
              <a:spcBef>
                <a:spcPct val="50000"/>
              </a:spcBef>
              <a:defRPr/>
            </a:pPr>
            <a:r>
              <a:rPr lang="ko-KR" altLang="en-US" sz="16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US" altLang="ko-KR" sz="16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ko-KR" altLang="en-US" sz="16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ko-KR" altLang="en-US" sz="1600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경남지역산업평가단</a:t>
            </a:r>
            <a:r>
              <a:rPr lang="ko-KR" altLang="en-US" sz="16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직접 방문제출</a:t>
            </a:r>
            <a:r>
              <a:rPr lang="en-US" altLang="ko-KR" sz="16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ko-KR" altLang="en-US" sz="16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우편접수 안 함</a:t>
            </a:r>
            <a:r>
              <a:rPr lang="en-US" altLang="ko-KR" sz="16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endParaRPr lang="ko-KR" altLang="ko-KR" sz="1600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33796" name="Group 8"/>
          <p:cNvGrpSpPr>
            <a:grpSpLocks/>
          </p:cNvGrpSpPr>
          <p:nvPr/>
        </p:nvGrpSpPr>
        <p:grpSpPr bwMode="auto">
          <a:xfrm>
            <a:off x="323850" y="1411288"/>
            <a:ext cx="5761038" cy="814387"/>
            <a:chOff x="204" y="835"/>
            <a:chExt cx="3629" cy="513"/>
          </a:xfrm>
        </p:grpSpPr>
        <p:sp>
          <p:nvSpPr>
            <p:cNvPr id="33798" name="Text Box 6"/>
            <p:cNvSpPr txBox="1">
              <a:spLocks noChangeArrowheads="1"/>
            </p:cNvSpPr>
            <p:nvPr/>
          </p:nvSpPr>
          <p:spPr bwMode="auto">
            <a:xfrm>
              <a:off x="839" y="1117"/>
              <a:ext cx="1088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</a:pPr>
              <a:endParaRPr lang="ko-KR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3799" name="Text Box 7"/>
            <p:cNvSpPr txBox="1">
              <a:spLocks noChangeArrowheads="1"/>
            </p:cNvSpPr>
            <p:nvPr/>
          </p:nvSpPr>
          <p:spPr bwMode="auto">
            <a:xfrm>
              <a:off x="839" y="1071"/>
              <a:ext cx="140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</a:pPr>
              <a:endParaRPr lang="ko-KR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grpSp>
          <p:nvGrpSpPr>
            <p:cNvPr id="33800" name="Group 11"/>
            <p:cNvGrpSpPr>
              <a:grpSpLocks/>
            </p:cNvGrpSpPr>
            <p:nvPr/>
          </p:nvGrpSpPr>
          <p:grpSpPr bwMode="auto">
            <a:xfrm>
              <a:off x="476" y="835"/>
              <a:ext cx="3357" cy="363"/>
              <a:chOff x="2336" y="754"/>
              <a:chExt cx="3084" cy="266"/>
            </a:xfrm>
          </p:grpSpPr>
          <p:pic>
            <p:nvPicPr>
              <p:cNvPr id="33808" name="Picture 10" descr="13 박스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72552" t="45509" r="2864" b="32916"/>
              <a:stretch>
                <a:fillRect/>
              </a:stretch>
            </p:blipFill>
            <p:spPr bwMode="auto">
              <a:xfrm>
                <a:off x="2336" y="754"/>
                <a:ext cx="3084" cy="2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809" name="Text Box 2144"/>
              <p:cNvSpPr txBox="1">
                <a:spLocks noChangeArrowheads="1"/>
              </p:cNvSpPr>
              <p:nvPr/>
            </p:nvSpPr>
            <p:spPr bwMode="auto">
              <a:xfrm>
                <a:off x="2682" y="766"/>
                <a:ext cx="2346" cy="21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ko-KR" altLang="en-US" sz="2400" b="1">
                    <a:solidFill>
                      <a:schemeClr val="tx1"/>
                    </a:solidFill>
                    <a:ea typeface="휴먼신그래픽"/>
                    <a:cs typeface="휴먼신그래픽"/>
                  </a:rPr>
                  <a:t>신청서 교부 및 접수</a:t>
                </a:r>
              </a:p>
            </p:txBody>
          </p:sp>
        </p:grpSp>
        <p:pic>
          <p:nvPicPr>
            <p:cNvPr id="33801" name="Picture 4" descr="2"/>
            <p:cNvPicPr>
              <a:picLocks noChangeAspect="1" noChangeArrowheads="1"/>
            </p:cNvPicPr>
            <p:nvPr/>
          </p:nvPicPr>
          <p:blipFill>
            <a:blip r:embed="rId3" cstate="print"/>
            <a:srcRect l="56512" t="27689" r="39474" b="61571"/>
            <a:stretch>
              <a:fillRect/>
            </a:stretch>
          </p:blipFill>
          <p:spPr bwMode="auto">
            <a:xfrm>
              <a:off x="204" y="861"/>
              <a:ext cx="32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3802" name="Group 33"/>
            <p:cNvGrpSpPr>
              <a:grpSpLocks/>
            </p:cNvGrpSpPr>
            <p:nvPr/>
          </p:nvGrpSpPr>
          <p:grpSpPr bwMode="auto">
            <a:xfrm>
              <a:off x="285" y="905"/>
              <a:ext cx="210" cy="295"/>
              <a:chOff x="241" y="796"/>
              <a:chExt cx="325" cy="493"/>
            </a:xfrm>
          </p:grpSpPr>
          <p:grpSp>
            <p:nvGrpSpPr>
              <p:cNvPr id="33803" name="Group 34"/>
              <p:cNvGrpSpPr>
                <a:grpSpLocks/>
              </p:cNvGrpSpPr>
              <p:nvPr/>
            </p:nvGrpSpPr>
            <p:grpSpPr bwMode="auto">
              <a:xfrm>
                <a:off x="241" y="796"/>
                <a:ext cx="325" cy="321"/>
                <a:chOff x="143" y="597"/>
                <a:chExt cx="272" cy="272"/>
              </a:xfrm>
            </p:grpSpPr>
            <p:sp>
              <p:nvSpPr>
                <p:cNvPr id="170019" name="Oval 35"/>
                <p:cNvSpPr>
                  <a:spLocks noChangeArrowheads="1"/>
                </p:cNvSpPr>
                <p:nvPr/>
              </p:nvSpPr>
              <p:spPr bwMode="auto">
                <a:xfrm>
                  <a:off x="143" y="597"/>
                  <a:ext cx="272" cy="272"/>
                </a:xfrm>
                <a:prstGeom prst="ellipse">
                  <a:avLst/>
                </a:prstGeom>
                <a:solidFill>
                  <a:srgbClr val="003366">
                    <a:alpha val="23000"/>
                  </a:srgbClr>
                </a:solidFill>
                <a:ln w="2734">
                  <a:noFill/>
                  <a:round/>
                  <a:headEnd/>
                  <a:tailEnd/>
                </a:ln>
                <a:effectLst>
                  <a:outerShdw dist="17364" dir="2700000" algn="ctr" rotWithShape="0">
                    <a:srgbClr val="808080"/>
                  </a:outerShdw>
                </a:effectLst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  <a:defRPr/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33806" name="Oval 36"/>
                <p:cNvSpPr>
                  <a:spLocks noChangeArrowheads="1"/>
                </p:cNvSpPr>
                <p:nvPr/>
              </p:nvSpPr>
              <p:spPr bwMode="auto">
                <a:xfrm>
                  <a:off x="157" y="611"/>
                  <a:ext cx="245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1789D"/>
                    </a:gs>
                    <a:gs pos="50000">
                      <a:srgbClr val="ADEAFF"/>
                    </a:gs>
                    <a:gs pos="100000">
                      <a:srgbClr val="01789D"/>
                    </a:gs>
                  </a:gsLst>
                  <a:lin ang="0" scaled="1"/>
                </a:gradFill>
                <a:ln w="12278">
                  <a:solidFill>
                    <a:srgbClr val="004852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33807" name="Oval 37"/>
                <p:cNvSpPr>
                  <a:spLocks noChangeArrowheads="1"/>
                </p:cNvSpPr>
                <p:nvPr/>
              </p:nvSpPr>
              <p:spPr bwMode="auto">
                <a:xfrm>
                  <a:off x="188" y="611"/>
                  <a:ext cx="187" cy="1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>
                        <a:alpha val="48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 w="28575">
                  <a:noFill/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</p:grpSp>
          <p:sp>
            <p:nvSpPr>
              <p:cNvPr id="33804" name="Rectangle 38"/>
              <p:cNvSpPr>
                <a:spLocks noChangeArrowheads="1"/>
              </p:cNvSpPr>
              <p:nvPr/>
            </p:nvSpPr>
            <p:spPr bwMode="white">
              <a:xfrm>
                <a:off x="262" y="808"/>
                <a:ext cx="161" cy="4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9575" tIns="46378" rIns="89575" bIns="46378">
                <a:spAutoFit/>
              </a:bodyPr>
              <a:lstStyle/>
              <a:p>
                <a:pPr fontAlgn="t">
                  <a:lnSpc>
                    <a:spcPct val="100000"/>
                  </a:lnSpc>
                </a:pPr>
                <a:endParaRPr lang="en-US" altLang="ko-KR" sz="2400" b="1" i="1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  <a:sym typeface="Wingdings" pitchFamily="2" charset="2"/>
                </a:endParaRPr>
              </a:p>
            </p:txBody>
          </p:sp>
        </p:grpSp>
      </p:grpSp>
      <p:sp>
        <p:nvSpPr>
          <p:cNvPr id="18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6556375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III. </a:t>
            </a: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신청서 제출 유의사항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Text Box 2144"/>
          <p:cNvSpPr txBox="1">
            <a:spLocks noChangeArrowheads="1"/>
          </p:cNvSpPr>
          <p:nvPr/>
        </p:nvSpPr>
        <p:spPr bwMode="auto">
          <a:xfrm>
            <a:off x="755650" y="2500313"/>
            <a:ext cx="828040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신그래픽"/>
                <a:ea typeface="휴먼신그래픽"/>
                <a:cs typeface="휴먼신그래픽"/>
              </a:rPr>
              <a:t>IV</a:t>
            </a:r>
            <a:r>
              <a:rPr lang="en-US" altLang="ko-KR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ko-KR" altLang="en-US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사업계획서 작성시 유의사항</a:t>
            </a:r>
            <a:endParaRPr lang="ko-KR" altLang="en-US" sz="3600" b="1" dirty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819" name="AutoShape 23"/>
          <p:cNvSpPr>
            <a:spLocks noChangeArrowheads="1"/>
          </p:cNvSpPr>
          <p:nvPr/>
        </p:nvSpPr>
        <p:spPr bwMode="auto">
          <a:xfrm>
            <a:off x="708025" y="3284538"/>
            <a:ext cx="8435975" cy="69850"/>
          </a:xfrm>
          <a:prstGeom prst="roundRect">
            <a:avLst>
              <a:gd name="adj" fmla="val 12963"/>
            </a:avLst>
          </a:prstGeom>
          <a:gradFill rotWithShape="1">
            <a:gsLst>
              <a:gs pos="0">
                <a:srgbClr val="000080"/>
              </a:gs>
              <a:gs pos="100000">
                <a:schemeClr val="bg1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820" name="AutoShape 23"/>
          <p:cNvSpPr>
            <a:spLocks noChangeArrowheads="1"/>
          </p:cNvSpPr>
          <p:nvPr/>
        </p:nvSpPr>
        <p:spPr bwMode="auto">
          <a:xfrm flipV="1">
            <a:off x="1331913" y="2341563"/>
            <a:ext cx="7812087" cy="69850"/>
          </a:xfrm>
          <a:prstGeom prst="roundRect">
            <a:avLst>
              <a:gd name="adj" fmla="val 12963"/>
            </a:avLst>
          </a:prstGeom>
          <a:gradFill rotWithShape="1">
            <a:gsLst>
              <a:gs pos="0">
                <a:srgbClr val="000080"/>
              </a:gs>
              <a:gs pos="100000">
                <a:schemeClr val="bg1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 rot="10800000"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4"/>
          <p:cNvSpPr>
            <a:spLocks noChangeArrowheads="1"/>
          </p:cNvSpPr>
          <p:nvPr/>
        </p:nvSpPr>
        <p:spPr bwMode="auto">
          <a:xfrm>
            <a:off x="250825" y="1268413"/>
            <a:ext cx="86756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6995" name="Rectangle 3"/>
          <p:cNvSpPr>
            <a:spLocks noChangeArrowheads="1"/>
          </p:cNvSpPr>
          <p:nvPr/>
        </p:nvSpPr>
        <p:spPr bwMode="auto">
          <a:xfrm>
            <a:off x="901700" y="1447800"/>
            <a:ext cx="7848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hlink"/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defRPr/>
            </a:pPr>
            <a:endParaRPr lang="ko-KR" altLang="ko-KR" sz="2400">
              <a:solidFill>
                <a:schemeClr val="tx1"/>
              </a:solidFill>
              <a:latin typeface="Times New Roman" pitchFamily="18" charset="0"/>
              <a:ea typeface="굴림" charset="-127"/>
            </a:endParaRPr>
          </a:p>
        </p:txBody>
      </p:sp>
      <p:sp>
        <p:nvSpPr>
          <p:cNvPr id="23" name="AutoShape 1077"/>
          <p:cNvSpPr>
            <a:spLocks noChangeArrowheads="1"/>
          </p:cNvSpPr>
          <p:nvPr/>
        </p:nvSpPr>
        <p:spPr bwMode="auto">
          <a:xfrm>
            <a:off x="714375" y="2133600"/>
            <a:ext cx="7572375" cy="4152900"/>
          </a:xfrm>
          <a:prstGeom prst="roundRect">
            <a:avLst>
              <a:gd name="adj" fmla="val 5630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tIns="82800" anchor="ctr"/>
          <a:lstStyle/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endParaRPr lang="ko-KR" altLang="en-U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5550" name="AutoShape 5"/>
          <p:cNvSpPr>
            <a:spLocks noChangeArrowheads="1"/>
          </p:cNvSpPr>
          <p:nvPr/>
        </p:nvSpPr>
        <p:spPr bwMode="auto">
          <a:xfrm>
            <a:off x="1071563" y="2292350"/>
            <a:ext cx="6786562" cy="5095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CCFF99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101600" dir="2399997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2000">
                <a:solidFill>
                  <a:srgbClr val="000000"/>
                </a:solidFill>
              </a:rPr>
              <a:t>목표 및 연구내용을 </a:t>
            </a:r>
            <a:r>
              <a:rPr lang="ko-KR" altLang="en-US" sz="2000">
                <a:solidFill>
                  <a:srgbClr val="C00000"/>
                </a:solidFill>
              </a:rPr>
              <a:t>명확</a:t>
            </a:r>
            <a:r>
              <a:rPr lang="ko-KR" altLang="en-US" sz="2000">
                <a:solidFill>
                  <a:srgbClr val="000000"/>
                </a:solidFill>
              </a:rPr>
              <a:t>하게 설정</a:t>
            </a:r>
            <a:endParaRPr lang="en-US" altLang="ko-KR" sz="2000">
              <a:solidFill>
                <a:srgbClr val="000000"/>
              </a:solidFill>
            </a:endParaRPr>
          </a:p>
        </p:txBody>
      </p:sp>
      <p:sp>
        <p:nvSpPr>
          <p:cNvPr id="65551" name="AutoShape 5"/>
          <p:cNvSpPr>
            <a:spLocks noChangeArrowheads="1"/>
          </p:cNvSpPr>
          <p:nvPr/>
        </p:nvSpPr>
        <p:spPr bwMode="auto">
          <a:xfrm>
            <a:off x="1071563" y="2960688"/>
            <a:ext cx="6786562" cy="5095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CCFF99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101600" dir="2399997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2000">
                <a:solidFill>
                  <a:srgbClr val="000000"/>
                </a:solidFill>
              </a:rPr>
              <a:t>연구내용과 </a:t>
            </a:r>
            <a:r>
              <a:rPr lang="ko-KR" altLang="en-US" sz="2000">
                <a:solidFill>
                  <a:srgbClr val="C00000"/>
                </a:solidFill>
              </a:rPr>
              <a:t>조화</a:t>
            </a:r>
            <a:r>
              <a:rPr lang="ko-KR" altLang="en-US" sz="2000">
                <a:solidFill>
                  <a:srgbClr val="000000"/>
                </a:solidFill>
              </a:rPr>
              <a:t>되게 사업비를 구성</a:t>
            </a:r>
            <a:endParaRPr lang="en-US" altLang="ko-KR" sz="2000">
              <a:solidFill>
                <a:srgbClr val="000000"/>
              </a:solidFill>
            </a:endParaRPr>
          </a:p>
        </p:txBody>
      </p:sp>
      <p:sp>
        <p:nvSpPr>
          <p:cNvPr id="65552" name="AutoShape 5"/>
          <p:cNvSpPr>
            <a:spLocks noChangeArrowheads="1"/>
          </p:cNvSpPr>
          <p:nvPr/>
        </p:nvSpPr>
        <p:spPr bwMode="auto">
          <a:xfrm>
            <a:off x="1071563" y="3629025"/>
            <a:ext cx="6759575" cy="5032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CCFF99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101600" dir="2399997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2000">
                <a:solidFill>
                  <a:srgbClr val="000000"/>
                </a:solidFill>
              </a:rPr>
              <a:t>국내외 경쟁 기술 및 기업과 </a:t>
            </a:r>
            <a:r>
              <a:rPr lang="ko-KR" altLang="en-US" sz="2000">
                <a:solidFill>
                  <a:srgbClr val="C00000"/>
                </a:solidFill>
              </a:rPr>
              <a:t>차별화</a:t>
            </a:r>
            <a:r>
              <a:rPr lang="en-US" altLang="ko-KR" sz="2000">
                <a:solidFill>
                  <a:srgbClr val="C00000"/>
                </a:solidFill>
              </a:rPr>
              <a:t>(</a:t>
            </a:r>
            <a:r>
              <a:rPr lang="ko-KR" altLang="en-US" sz="2000">
                <a:solidFill>
                  <a:srgbClr val="C00000"/>
                </a:solidFill>
              </a:rPr>
              <a:t>우위</a:t>
            </a:r>
            <a:r>
              <a:rPr lang="en-US" altLang="ko-KR" sz="200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65553" name="AutoShape 5"/>
          <p:cNvSpPr>
            <a:spLocks noChangeArrowheads="1"/>
          </p:cNvSpPr>
          <p:nvPr/>
        </p:nvSpPr>
        <p:spPr bwMode="auto">
          <a:xfrm>
            <a:off x="1071563" y="4289425"/>
            <a:ext cx="6745287" cy="4905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CCFF99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101600" dir="2399997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2000">
                <a:solidFill>
                  <a:srgbClr val="C00000"/>
                </a:solidFill>
              </a:rPr>
              <a:t>시장규모</a:t>
            </a:r>
            <a:r>
              <a:rPr lang="en-US" altLang="ko-KR" sz="2000">
                <a:solidFill>
                  <a:srgbClr val="C00000"/>
                </a:solidFill>
              </a:rPr>
              <a:t>, </a:t>
            </a:r>
            <a:r>
              <a:rPr lang="ko-KR" altLang="en-US" sz="2000">
                <a:solidFill>
                  <a:srgbClr val="C00000"/>
                </a:solidFill>
              </a:rPr>
              <a:t>가격동향</a:t>
            </a:r>
            <a:r>
              <a:rPr lang="en-US" altLang="ko-KR" sz="2000">
                <a:solidFill>
                  <a:srgbClr val="C00000"/>
                </a:solidFill>
              </a:rPr>
              <a:t>, </a:t>
            </a:r>
            <a:r>
              <a:rPr lang="ko-KR" altLang="en-US" sz="2000">
                <a:solidFill>
                  <a:srgbClr val="C00000"/>
                </a:solidFill>
              </a:rPr>
              <a:t>수요처</a:t>
            </a:r>
            <a:r>
              <a:rPr lang="ko-KR" altLang="en-US" sz="2000">
                <a:solidFill>
                  <a:srgbClr val="000000"/>
                </a:solidFill>
              </a:rPr>
              <a:t> </a:t>
            </a:r>
            <a:r>
              <a:rPr lang="ko-KR" altLang="en-US" sz="2000">
                <a:solidFill>
                  <a:schemeClr val="tx1"/>
                </a:solidFill>
              </a:rPr>
              <a:t>관련 자료 제시</a:t>
            </a:r>
            <a:endParaRPr lang="en-US" altLang="ko-KR" sz="2000">
              <a:solidFill>
                <a:schemeClr val="tx1"/>
              </a:solidFill>
            </a:endParaRPr>
          </a:p>
        </p:txBody>
      </p:sp>
      <p:sp>
        <p:nvSpPr>
          <p:cNvPr id="65554" name="AutoShape 5"/>
          <p:cNvSpPr>
            <a:spLocks noChangeArrowheads="1"/>
          </p:cNvSpPr>
          <p:nvPr/>
        </p:nvSpPr>
        <p:spPr bwMode="auto">
          <a:xfrm>
            <a:off x="1071563" y="4938713"/>
            <a:ext cx="6745287" cy="4889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CCFF99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101600" dir="2399997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2000">
                <a:solidFill>
                  <a:srgbClr val="000000"/>
                </a:solidFill>
              </a:rPr>
              <a:t>그림</a:t>
            </a:r>
            <a:r>
              <a:rPr lang="en-US" altLang="ko-KR" sz="2000">
                <a:solidFill>
                  <a:srgbClr val="000000"/>
                </a:solidFill>
              </a:rPr>
              <a:t>, </a:t>
            </a:r>
            <a:r>
              <a:rPr lang="ko-KR" altLang="en-US" sz="2000">
                <a:solidFill>
                  <a:srgbClr val="000000"/>
                </a:solidFill>
              </a:rPr>
              <a:t>도표</a:t>
            </a:r>
            <a:r>
              <a:rPr lang="en-US" altLang="ko-KR" sz="2000">
                <a:solidFill>
                  <a:srgbClr val="000000"/>
                </a:solidFill>
              </a:rPr>
              <a:t>,</a:t>
            </a:r>
            <a:r>
              <a:rPr lang="ko-KR" altLang="en-US" sz="2000">
                <a:solidFill>
                  <a:srgbClr val="000000"/>
                </a:solidFill>
              </a:rPr>
              <a:t> 사진</a:t>
            </a:r>
            <a:r>
              <a:rPr lang="en-US" altLang="ko-KR" sz="2000">
                <a:solidFill>
                  <a:srgbClr val="000000"/>
                </a:solidFill>
              </a:rPr>
              <a:t>,</a:t>
            </a:r>
            <a:r>
              <a:rPr lang="ko-KR" altLang="en-US" sz="2000">
                <a:solidFill>
                  <a:srgbClr val="000000"/>
                </a:solidFill>
              </a:rPr>
              <a:t> 샘플 제시를 통한 </a:t>
            </a:r>
            <a:r>
              <a:rPr lang="ko-KR" altLang="en-US" sz="2000">
                <a:solidFill>
                  <a:srgbClr val="C00000"/>
                </a:solidFill>
              </a:rPr>
              <a:t>가시적 내용 </a:t>
            </a:r>
            <a:r>
              <a:rPr lang="ko-KR" altLang="en-US" sz="2000">
                <a:solidFill>
                  <a:srgbClr val="000000"/>
                </a:solidFill>
              </a:rPr>
              <a:t>제시</a:t>
            </a:r>
            <a:endParaRPr lang="en-US" altLang="ko-KR" sz="2000">
              <a:solidFill>
                <a:srgbClr val="000000"/>
              </a:solidFill>
            </a:endParaRPr>
          </a:p>
        </p:txBody>
      </p:sp>
      <p:sp>
        <p:nvSpPr>
          <p:cNvPr id="65555" name="AutoShape 5"/>
          <p:cNvSpPr>
            <a:spLocks noChangeArrowheads="1"/>
          </p:cNvSpPr>
          <p:nvPr/>
        </p:nvSpPr>
        <p:spPr bwMode="auto">
          <a:xfrm>
            <a:off x="1071563" y="5586413"/>
            <a:ext cx="6773862" cy="4905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CCFF99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101600" dir="2399997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2000">
                <a:solidFill>
                  <a:srgbClr val="000000"/>
                </a:solidFill>
              </a:rPr>
              <a:t>발표 및 질의응답시간 </a:t>
            </a:r>
            <a:r>
              <a:rPr lang="en-US" altLang="ko-KR" sz="2000">
                <a:solidFill>
                  <a:srgbClr val="C00000"/>
                </a:solidFill>
              </a:rPr>
              <a:t>30</a:t>
            </a:r>
            <a:r>
              <a:rPr lang="ko-KR" altLang="en-US" sz="2000">
                <a:solidFill>
                  <a:srgbClr val="C00000"/>
                </a:solidFill>
              </a:rPr>
              <a:t>분</a:t>
            </a:r>
            <a:r>
              <a:rPr lang="ko-KR" altLang="en-US" sz="2000">
                <a:solidFill>
                  <a:srgbClr val="000000"/>
                </a:solidFill>
              </a:rPr>
              <a:t> 내외 운영              </a:t>
            </a:r>
            <a:endParaRPr lang="en-US" altLang="ko-KR" sz="2000">
              <a:solidFill>
                <a:srgbClr val="000000"/>
              </a:solidFill>
            </a:endParaRPr>
          </a:p>
        </p:txBody>
      </p:sp>
      <p:grpSp>
        <p:nvGrpSpPr>
          <p:cNvPr id="35851" name="Group 21"/>
          <p:cNvGrpSpPr>
            <a:grpSpLocks/>
          </p:cNvGrpSpPr>
          <p:nvPr/>
        </p:nvGrpSpPr>
        <p:grpSpPr bwMode="auto">
          <a:xfrm>
            <a:off x="323850" y="1411288"/>
            <a:ext cx="5761038" cy="814387"/>
            <a:chOff x="204" y="835"/>
            <a:chExt cx="3629" cy="513"/>
          </a:xfrm>
        </p:grpSpPr>
        <p:sp>
          <p:nvSpPr>
            <p:cNvPr id="35859" name="Text Box 6"/>
            <p:cNvSpPr txBox="1">
              <a:spLocks noChangeArrowheads="1"/>
            </p:cNvSpPr>
            <p:nvPr/>
          </p:nvSpPr>
          <p:spPr bwMode="auto">
            <a:xfrm>
              <a:off x="839" y="1117"/>
              <a:ext cx="1088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</a:pPr>
              <a:endParaRPr lang="ko-KR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5860" name="Text Box 7"/>
            <p:cNvSpPr txBox="1">
              <a:spLocks noChangeArrowheads="1"/>
            </p:cNvSpPr>
            <p:nvPr/>
          </p:nvSpPr>
          <p:spPr bwMode="auto">
            <a:xfrm>
              <a:off x="839" y="1071"/>
              <a:ext cx="140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</a:pPr>
              <a:endParaRPr lang="ko-KR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grpSp>
          <p:nvGrpSpPr>
            <p:cNvPr id="35861" name="Group 24"/>
            <p:cNvGrpSpPr>
              <a:grpSpLocks/>
            </p:cNvGrpSpPr>
            <p:nvPr/>
          </p:nvGrpSpPr>
          <p:grpSpPr bwMode="auto">
            <a:xfrm>
              <a:off x="476" y="835"/>
              <a:ext cx="3357" cy="363"/>
              <a:chOff x="2336" y="754"/>
              <a:chExt cx="3084" cy="266"/>
            </a:xfrm>
          </p:grpSpPr>
          <p:pic>
            <p:nvPicPr>
              <p:cNvPr id="35869" name="Picture 10" descr="13 박스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72552" t="45509" r="2864" b="32916"/>
              <a:stretch>
                <a:fillRect/>
              </a:stretch>
            </p:blipFill>
            <p:spPr bwMode="auto">
              <a:xfrm>
                <a:off x="2336" y="754"/>
                <a:ext cx="3084" cy="2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5870" name="Text Box 2144"/>
              <p:cNvSpPr txBox="1">
                <a:spLocks noChangeArrowheads="1"/>
              </p:cNvSpPr>
              <p:nvPr/>
            </p:nvSpPr>
            <p:spPr bwMode="auto">
              <a:xfrm>
                <a:off x="2682" y="766"/>
                <a:ext cx="2346" cy="21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ko-KR" altLang="en-US" sz="2400" b="1">
                    <a:solidFill>
                      <a:schemeClr val="tx1"/>
                    </a:solidFill>
                    <a:ea typeface="휴먼신그래픽"/>
                    <a:cs typeface="휴먼신그래픽"/>
                  </a:rPr>
                  <a:t>사업신청의 주요 고려사항</a:t>
                </a:r>
                <a:endParaRPr lang="en-US" altLang="ko-KR" sz="2400" b="1">
                  <a:solidFill>
                    <a:schemeClr val="tx1"/>
                  </a:solidFill>
                  <a:ea typeface="휴먼신그래픽"/>
                  <a:cs typeface="휴먼신그래픽"/>
                </a:endParaRPr>
              </a:p>
            </p:txBody>
          </p:sp>
        </p:grpSp>
        <p:pic>
          <p:nvPicPr>
            <p:cNvPr id="35862" name="Picture 4" descr="2"/>
            <p:cNvPicPr>
              <a:picLocks noChangeAspect="1" noChangeArrowheads="1"/>
            </p:cNvPicPr>
            <p:nvPr/>
          </p:nvPicPr>
          <p:blipFill>
            <a:blip r:embed="rId4" cstate="print"/>
            <a:srcRect l="56512" t="27689" r="39474" b="61571"/>
            <a:stretch>
              <a:fillRect/>
            </a:stretch>
          </p:blipFill>
          <p:spPr bwMode="auto">
            <a:xfrm>
              <a:off x="204" y="861"/>
              <a:ext cx="32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5863" name="Group 33"/>
            <p:cNvGrpSpPr>
              <a:grpSpLocks/>
            </p:cNvGrpSpPr>
            <p:nvPr/>
          </p:nvGrpSpPr>
          <p:grpSpPr bwMode="auto">
            <a:xfrm>
              <a:off x="285" y="905"/>
              <a:ext cx="210" cy="295"/>
              <a:chOff x="241" y="796"/>
              <a:chExt cx="325" cy="493"/>
            </a:xfrm>
          </p:grpSpPr>
          <p:grpSp>
            <p:nvGrpSpPr>
              <p:cNvPr id="35864" name="Group 34"/>
              <p:cNvGrpSpPr>
                <a:grpSpLocks/>
              </p:cNvGrpSpPr>
              <p:nvPr/>
            </p:nvGrpSpPr>
            <p:grpSpPr bwMode="auto">
              <a:xfrm>
                <a:off x="241" y="796"/>
                <a:ext cx="325" cy="321"/>
                <a:chOff x="143" y="597"/>
                <a:chExt cx="272" cy="272"/>
              </a:xfrm>
            </p:grpSpPr>
            <p:sp>
              <p:nvSpPr>
                <p:cNvPr id="170019" name="Oval 35"/>
                <p:cNvSpPr>
                  <a:spLocks noChangeArrowheads="1"/>
                </p:cNvSpPr>
                <p:nvPr/>
              </p:nvSpPr>
              <p:spPr bwMode="auto">
                <a:xfrm>
                  <a:off x="143" y="597"/>
                  <a:ext cx="272" cy="272"/>
                </a:xfrm>
                <a:prstGeom prst="ellipse">
                  <a:avLst/>
                </a:prstGeom>
                <a:solidFill>
                  <a:srgbClr val="003366">
                    <a:alpha val="23000"/>
                  </a:srgbClr>
                </a:solidFill>
                <a:ln w="2734">
                  <a:noFill/>
                  <a:round/>
                  <a:headEnd/>
                  <a:tailEnd/>
                </a:ln>
                <a:effectLst>
                  <a:outerShdw dist="17364" dir="2700000" algn="ctr" rotWithShape="0">
                    <a:srgbClr val="808080"/>
                  </a:outerShdw>
                </a:effectLst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  <a:defRPr/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35867" name="Oval 36"/>
                <p:cNvSpPr>
                  <a:spLocks noChangeArrowheads="1"/>
                </p:cNvSpPr>
                <p:nvPr/>
              </p:nvSpPr>
              <p:spPr bwMode="auto">
                <a:xfrm>
                  <a:off x="157" y="611"/>
                  <a:ext cx="245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1789D"/>
                    </a:gs>
                    <a:gs pos="50000">
                      <a:srgbClr val="ADEAFF"/>
                    </a:gs>
                    <a:gs pos="100000">
                      <a:srgbClr val="01789D"/>
                    </a:gs>
                  </a:gsLst>
                  <a:lin ang="0" scaled="1"/>
                </a:gradFill>
                <a:ln w="12278">
                  <a:solidFill>
                    <a:srgbClr val="004852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35868" name="Oval 37"/>
                <p:cNvSpPr>
                  <a:spLocks noChangeArrowheads="1"/>
                </p:cNvSpPr>
                <p:nvPr/>
              </p:nvSpPr>
              <p:spPr bwMode="auto">
                <a:xfrm>
                  <a:off x="188" y="611"/>
                  <a:ext cx="187" cy="1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>
                        <a:alpha val="48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 w="28575">
                  <a:noFill/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</p:grpSp>
          <p:sp>
            <p:nvSpPr>
              <p:cNvPr id="35865" name="Rectangle 38"/>
              <p:cNvSpPr>
                <a:spLocks noChangeArrowheads="1"/>
              </p:cNvSpPr>
              <p:nvPr/>
            </p:nvSpPr>
            <p:spPr bwMode="white">
              <a:xfrm>
                <a:off x="262" y="808"/>
                <a:ext cx="161" cy="4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9575" tIns="46378" rIns="89575" bIns="46378">
                <a:spAutoFit/>
              </a:bodyPr>
              <a:lstStyle/>
              <a:p>
                <a:pPr fontAlgn="t">
                  <a:lnSpc>
                    <a:spcPct val="100000"/>
                  </a:lnSpc>
                </a:pPr>
                <a:endParaRPr lang="en-US" altLang="ko-KR" sz="2400" b="1" i="1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  <a:sym typeface="Wingdings" pitchFamily="2" charset="2"/>
                </a:endParaRPr>
              </a:p>
            </p:txBody>
          </p:sp>
        </p:grpSp>
      </p:grpSp>
      <p:pic>
        <p:nvPicPr>
          <p:cNvPr id="35852" name="Picture 35" descr="009---1"/>
          <p:cNvPicPr>
            <a:picLocks noChangeAspect="1" noChangeArrowheads="1"/>
          </p:cNvPicPr>
          <p:nvPr/>
        </p:nvPicPr>
        <p:blipFill>
          <a:blip r:embed="rId5" cstate="print">
            <a:lum bright="6000"/>
          </a:blip>
          <a:srcRect/>
          <a:stretch>
            <a:fillRect/>
          </a:stretch>
        </p:blipFill>
        <p:spPr bwMode="auto">
          <a:xfrm>
            <a:off x="1125538" y="2420938"/>
            <a:ext cx="288925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3" name="Picture 36" descr="009---1"/>
          <p:cNvPicPr>
            <a:picLocks noChangeAspect="1" noChangeArrowheads="1"/>
          </p:cNvPicPr>
          <p:nvPr/>
        </p:nvPicPr>
        <p:blipFill>
          <a:blip r:embed="rId5" cstate="print">
            <a:lum bright="6000"/>
          </a:blip>
          <a:srcRect/>
          <a:stretch>
            <a:fillRect/>
          </a:stretch>
        </p:blipFill>
        <p:spPr bwMode="auto">
          <a:xfrm>
            <a:off x="1125538" y="3087688"/>
            <a:ext cx="288925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4" name="Picture 37" descr="009---1"/>
          <p:cNvPicPr>
            <a:picLocks noChangeAspect="1" noChangeArrowheads="1"/>
          </p:cNvPicPr>
          <p:nvPr/>
        </p:nvPicPr>
        <p:blipFill>
          <a:blip r:embed="rId5" cstate="print">
            <a:lum bright="6000"/>
          </a:blip>
          <a:srcRect/>
          <a:stretch>
            <a:fillRect/>
          </a:stretch>
        </p:blipFill>
        <p:spPr bwMode="auto">
          <a:xfrm>
            <a:off x="1125538" y="3770313"/>
            <a:ext cx="288925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5" name="Picture 38" descr="009---1"/>
          <p:cNvPicPr>
            <a:picLocks noChangeAspect="1" noChangeArrowheads="1"/>
          </p:cNvPicPr>
          <p:nvPr/>
        </p:nvPicPr>
        <p:blipFill>
          <a:blip r:embed="rId5" cstate="print">
            <a:lum bright="6000"/>
          </a:blip>
          <a:srcRect/>
          <a:stretch>
            <a:fillRect/>
          </a:stretch>
        </p:blipFill>
        <p:spPr bwMode="auto">
          <a:xfrm>
            <a:off x="1116013" y="4432300"/>
            <a:ext cx="28892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6" name="Picture 39" descr="009---1"/>
          <p:cNvPicPr>
            <a:picLocks noChangeAspect="1" noChangeArrowheads="1"/>
          </p:cNvPicPr>
          <p:nvPr/>
        </p:nvPicPr>
        <p:blipFill>
          <a:blip r:embed="rId5" cstate="print">
            <a:lum bright="6000"/>
          </a:blip>
          <a:srcRect/>
          <a:stretch>
            <a:fillRect/>
          </a:stretch>
        </p:blipFill>
        <p:spPr bwMode="auto">
          <a:xfrm>
            <a:off x="1125538" y="5065713"/>
            <a:ext cx="288925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7" name="Picture 40" descr="009---1"/>
          <p:cNvPicPr>
            <a:picLocks noChangeAspect="1" noChangeArrowheads="1"/>
          </p:cNvPicPr>
          <p:nvPr/>
        </p:nvPicPr>
        <p:blipFill>
          <a:blip r:embed="rId5" cstate="print">
            <a:lum bright="6000"/>
          </a:blip>
          <a:srcRect/>
          <a:stretch>
            <a:fillRect/>
          </a:stretch>
        </p:blipFill>
        <p:spPr bwMode="auto">
          <a:xfrm>
            <a:off x="1125538" y="5715000"/>
            <a:ext cx="28892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77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6556375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IV</a:t>
            </a:r>
            <a:r>
              <a:rPr lang="en-US" altLang="ko-KR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사업계획서 작성시 유의사항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4"/>
          <p:cNvSpPr>
            <a:spLocks noChangeArrowheads="1"/>
          </p:cNvSpPr>
          <p:nvPr/>
        </p:nvSpPr>
        <p:spPr bwMode="auto">
          <a:xfrm>
            <a:off x="250825" y="1268413"/>
            <a:ext cx="86756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" name="AutoShape 1077"/>
          <p:cNvSpPr>
            <a:spLocks noChangeArrowheads="1"/>
          </p:cNvSpPr>
          <p:nvPr/>
        </p:nvSpPr>
        <p:spPr bwMode="auto">
          <a:xfrm>
            <a:off x="714375" y="2157413"/>
            <a:ext cx="7715250" cy="3929062"/>
          </a:xfrm>
          <a:prstGeom prst="roundRect">
            <a:avLst>
              <a:gd name="adj" fmla="val 5630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tIns="82800" anchor="ctr"/>
          <a:lstStyle/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endParaRPr lang="ko-KR" altLang="en-U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36868" name="그룹 25"/>
          <p:cNvGrpSpPr>
            <a:grpSpLocks/>
          </p:cNvGrpSpPr>
          <p:nvPr/>
        </p:nvGrpSpPr>
        <p:grpSpPr bwMode="auto">
          <a:xfrm>
            <a:off x="1071563" y="2362200"/>
            <a:ext cx="7143750" cy="3176588"/>
            <a:chOff x="1071538" y="2276475"/>
            <a:chExt cx="7143800" cy="3176581"/>
          </a:xfrm>
        </p:grpSpPr>
        <p:sp>
          <p:nvSpPr>
            <p:cNvPr id="36887" name="Text Box 12"/>
            <p:cNvSpPr txBox="1">
              <a:spLocks noChangeArrowheads="1"/>
            </p:cNvSpPr>
            <p:nvPr/>
          </p:nvSpPr>
          <p:spPr bwMode="auto">
            <a:xfrm>
              <a:off x="4140200" y="2276475"/>
              <a:ext cx="3744913" cy="2905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</a:pPr>
              <a:endParaRPr lang="ko-KR" altLang="ko-KR"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grpSp>
          <p:nvGrpSpPr>
            <p:cNvPr id="36888" name="그룹 24"/>
            <p:cNvGrpSpPr>
              <a:grpSpLocks/>
            </p:cNvGrpSpPr>
            <p:nvPr/>
          </p:nvGrpSpPr>
          <p:grpSpPr bwMode="auto">
            <a:xfrm>
              <a:off x="1071538" y="2571744"/>
              <a:ext cx="7143800" cy="2881312"/>
              <a:chOff x="9144000" y="2992440"/>
              <a:chExt cx="7489825" cy="3024188"/>
            </a:xfrm>
          </p:grpSpPr>
          <p:sp>
            <p:nvSpPr>
              <p:cNvPr id="36889" name="Rectangle 11"/>
              <p:cNvSpPr>
                <a:spLocks noChangeArrowheads="1"/>
              </p:cNvSpPr>
              <p:nvPr/>
            </p:nvSpPr>
            <p:spPr bwMode="auto">
              <a:xfrm>
                <a:off x="10872788" y="2992440"/>
                <a:ext cx="4121150" cy="3024188"/>
              </a:xfrm>
              <a:prstGeom prst="rect">
                <a:avLst/>
              </a:prstGeom>
              <a:gradFill rotWithShape="1">
                <a:gsLst>
                  <a:gs pos="0">
                    <a:srgbClr val="FF7C80"/>
                  </a:gs>
                  <a:gs pos="50000">
                    <a:srgbClr val="FFD5D7"/>
                  </a:gs>
                  <a:gs pos="100000">
                    <a:srgbClr val="FF7C8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prstDash val="dashDot"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lnSpc>
                    <a:spcPct val="100000"/>
                  </a:lnSpc>
                </a:pPr>
                <a:endParaRPr lang="ko-KR" altLang="en-US" sz="1100">
                  <a:solidFill>
                    <a:srgbClr val="000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594959" name="AutoShape 15"/>
              <p:cNvSpPr>
                <a:spLocks noChangeArrowheads="1"/>
              </p:cNvSpPr>
              <p:nvPr/>
            </p:nvSpPr>
            <p:spPr bwMode="auto">
              <a:xfrm rot="-5400000">
                <a:off x="11168396" y="4306591"/>
                <a:ext cx="649824" cy="614166"/>
              </a:xfrm>
              <a:prstGeom prst="downArrow">
                <a:avLst>
                  <a:gd name="adj1" fmla="val 50000"/>
                  <a:gd name="adj2" fmla="val 25000"/>
                </a:avLst>
              </a:prstGeom>
              <a:solidFill>
                <a:schemeClr val="accent2"/>
              </a:solidFill>
              <a:ln w="9525">
                <a:solidFill>
                  <a:srgbClr val="003366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rot="10800000" wrap="none" anchor="ctr"/>
              <a:lstStyle/>
              <a:p>
                <a:pPr>
                  <a:lnSpc>
                    <a:spcPct val="100000"/>
                  </a:lnSpc>
                  <a:defRPr/>
                </a:pPr>
                <a:endParaRPr lang="ko-KR" altLang="en-US" sz="1100">
                  <a:solidFill>
                    <a:srgbClr val="000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594960" name="Rectangle 16"/>
              <p:cNvSpPr>
                <a:spLocks noChangeArrowheads="1"/>
              </p:cNvSpPr>
              <p:nvPr/>
            </p:nvSpPr>
            <p:spPr bwMode="auto">
              <a:xfrm>
                <a:off x="9144000" y="3857212"/>
                <a:ext cx="1973985" cy="151125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  <a:defRPr/>
                </a:pPr>
                <a:r>
                  <a:rPr lang="en-US" altLang="ko-KR" sz="2400" dirty="0">
                    <a:solidFill>
                      <a:srgbClr val="0000FF"/>
                    </a:solidFill>
                  </a:rPr>
                  <a:t>Lab.(Bench)</a:t>
                </a:r>
              </a:p>
              <a:p>
                <a:pPr algn="ctr">
                  <a:lnSpc>
                    <a:spcPct val="100000"/>
                  </a:lnSpc>
                  <a:defRPr/>
                </a:pPr>
                <a:r>
                  <a:rPr lang="en-US" altLang="ko-KR" sz="2400" dirty="0">
                    <a:solidFill>
                      <a:srgbClr val="0000FF"/>
                    </a:solidFill>
                  </a:rPr>
                  <a:t>Scale</a:t>
                </a:r>
              </a:p>
            </p:txBody>
          </p:sp>
          <p:sp>
            <p:nvSpPr>
              <p:cNvPr id="594961" name="Rectangle 17"/>
              <p:cNvSpPr>
                <a:spLocks noChangeArrowheads="1"/>
              </p:cNvSpPr>
              <p:nvPr/>
            </p:nvSpPr>
            <p:spPr bwMode="auto">
              <a:xfrm>
                <a:off x="11935208" y="3857212"/>
                <a:ext cx="1973985" cy="151125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  <a:defRPr/>
                </a:pPr>
                <a:endParaRPr lang="ko-KR" altLang="ko-KR" sz="2400">
                  <a:solidFill>
                    <a:schemeClr val="tx1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594962" name="Rectangle 18"/>
              <p:cNvSpPr>
                <a:spLocks noChangeArrowheads="1"/>
              </p:cNvSpPr>
              <p:nvPr/>
            </p:nvSpPr>
            <p:spPr bwMode="auto">
              <a:xfrm>
                <a:off x="14659840" y="3857212"/>
                <a:ext cx="1973985" cy="151125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  <a:defRPr/>
                </a:pPr>
                <a:r>
                  <a:rPr lang="en-US" altLang="ko-KR" sz="2400" dirty="0">
                    <a:solidFill>
                      <a:srgbClr val="0000FF"/>
                    </a:solidFill>
                  </a:rPr>
                  <a:t>Mass</a:t>
                </a:r>
              </a:p>
              <a:p>
                <a:pPr algn="ctr">
                  <a:lnSpc>
                    <a:spcPct val="100000"/>
                  </a:lnSpc>
                  <a:defRPr/>
                </a:pPr>
                <a:r>
                  <a:rPr lang="en-US" altLang="ko-KR" sz="2400" dirty="0">
                    <a:solidFill>
                      <a:srgbClr val="0000FF"/>
                    </a:solidFill>
                  </a:rPr>
                  <a:t>Production</a:t>
                </a:r>
              </a:p>
            </p:txBody>
          </p:sp>
          <p:sp>
            <p:nvSpPr>
              <p:cNvPr id="594963" name="AutoShape 19"/>
              <p:cNvSpPr>
                <a:spLocks noChangeArrowheads="1"/>
              </p:cNvSpPr>
              <p:nvPr/>
            </p:nvSpPr>
            <p:spPr bwMode="auto">
              <a:xfrm rot="-5400000">
                <a:off x="13959604" y="4306591"/>
                <a:ext cx="649824" cy="614165"/>
              </a:xfrm>
              <a:prstGeom prst="downArrow">
                <a:avLst>
                  <a:gd name="adj1" fmla="val 50000"/>
                  <a:gd name="adj2" fmla="val 25000"/>
                </a:avLst>
              </a:prstGeom>
              <a:solidFill>
                <a:schemeClr val="accent2"/>
              </a:solidFill>
              <a:ln w="9525">
                <a:solidFill>
                  <a:srgbClr val="003366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rot="10800000" wrap="none" anchor="ctr"/>
              <a:lstStyle/>
              <a:p>
                <a:pPr>
                  <a:lnSpc>
                    <a:spcPct val="100000"/>
                  </a:lnSpc>
                  <a:defRPr/>
                </a:pPr>
                <a:endParaRPr lang="ko-KR" altLang="en-US" sz="1100">
                  <a:solidFill>
                    <a:srgbClr val="000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3508" name="Text Box 20"/>
              <p:cNvSpPr txBox="1">
                <a:spLocks noChangeArrowheads="1"/>
              </p:cNvSpPr>
              <p:nvPr/>
            </p:nvSpPr>
            <p:spPr bwMode="auto">
              <a:xfrm>
                <a:off x="12329672" y="4218780"/>
                <a:ext cx="1153433" cy="9930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00000"/>
                  </a:lnSpc>
                  <a:defRPr/>
                </a:pPr>
                <a:r>
                  <a:rPr lang="en-US" altLang="ko-KR" sz="2800" b="1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P</a:t>
                </a:r>
                <a:r>
                  <a:rPr lang="en-US" altLang="ko-KR" sz="2800" b="1">
                    <a:solidFill>
                      <a:srgbClr val="0000FF"/>
                    </a:solidFill>
                  </a:rPr>
                  <a:t>i</a:t>
                </a:r>
                <a:r>
                  <a:rPr lang="en-US" altLang="ko-KR" sz="2800" b="1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lot</a:t>
                </a:r>
              </a:p>
              <a:p>
                <a:pPr algn="ctr">
                  <a:lnSpc>
                    <a:spcPct val="100000"/>
                  </a:lnSpc>
                  <a:defRPr/>
                </a:pPr>
                <a:r>
                  <a:rPr lang="en-US" altLang="ko-KR" sz="2800" b="1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Scale</a:t>
                </a:r>
              </a:p>
            </p:txBody>
          </p:sp>
        </p:grpSp>
      </p:grpSp>
      <p:sp>
        <p:nvSpPr>
          <p:cNvPr id="36869" name="Text Box 21"/>
          <p:cNvSpPr txBox="1">
            <a:spLocks noChangeArrowheads="1"/>
          </p:cNvSpPr>
          <p:nvPr/>
        </p:nvSpPr>
        <p:spPr bwMode="auto">
          <a:xfrm>
            <a:off x="3832225" y="2930525"/>
            <a:ext cx="15779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</a:pPr>
            <a:r>
              <a:rPr lang="ko-KR" altLang="en-US" sz="2400">
                <a:solidFill>
                  <a:schemeClr val="tx1"/>
                </a:solidFill>
              </a:rPr>
              <a:t>지원범위</a:t>
            </a:r>
          </a:p>
        </p:txBody>
      </p:sp>
      <p:sp>
        <p:nvSpPr>
          <p:cNvPr id="63498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6556375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IV</a:t>
            </a:r>
            <a:r>
              <a:rPr lang="en-US" altLang="ko-KR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사업계획서 작성시 유의사항</a:t>
            </a:r>
          </a:p>
        </p:txBody>
      </p:sp>
      <p:grpSp>
        <p:nvGrpSpPr>
          <p:cNvPr id="36871" name="Group 34"/>
          <p:cNvGrpSpPr>
            <a:grpSpLocks/>
          </p:cNvGrpSpPr>
          <p:nvPr/>
        </p:nvGrpSpPr>
        <p:grpSpPr bwMode="auto">
          <a:xfrm>
            <a:off x="323850" y="1411288"/>
            <a:ext cx="5761038" cy="814387"/>
            <a:chOff x="204" y="835"/>
            <a:chExt cx="3629" cy="513"/>
          </a:xfrm>
        </p:grpSpPr>
        <p:sp>
          <p:nvSpPr>
            <p:cNvPr id="36875" name="Text Box 6"/>
            <p:cNvSpPr txBox="1">
              <a:spLocks noChangeArrowheads="1"/>
            </p:cNvSpPr>
            <p:nvPr/>
          </p:nvSpPr>
          <p:spPr bwMode="auto">
            <a:xfrm>
              <a:off x="839" y="1117"/>
              <a:ext cx="1088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</a:pPr>
              <a:endParaRPr lang="ko-KR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6876" name="Text Box 7"/>
            <p:cNvSpPr txBox="1">
              <a:spLocks noChangeArrowheads="1"/>
            </p:cNvSpPr>
            <p:nvPr/>
          </p:nvSpPr>
          <p:spPr bwMode="auto">
            <a:xfrm>
              <a:off x="839" y="1071"/>
              <a:ext cx="140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</a:pPr>
              <a:endParaRPr lang="ko-KR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grpSp>
          <p:nvGrpSpPr>
            <p:cNvPr id="36877" name="Group 24"/>
            <p:cNvGrpSpPr>
              <a:grpSpLocks/>
            </p:cNvGrpSpPr>
            <p:nvPr/>
          </p:nvGrpSpPr>
          <p:grpSpPr bwMode="auto">
            <a:xfrm>
              <a:off x="476" y="835"/>
              <a:ext cx="3357" cy="363"/>
              <a:chOff x="2336" y="754"/>
              <a:chExt cx="3084" cy="266"/>
            </a:xfrm>
          </p:grpSpPr>
          <p:pic>
            <p:nvPicPr>
              <p:cNvPr id="36885" name="Picture 10" descr="13 박스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72552" t="45509" r="2864" b="32916"/>
              <a:stretch>
                <a:fillRect/>
              </a:stretch>
            </p:blipFill>
            <p:spPr bwMode="auto">
              <a:xfrm>
                <a:off x="2336" y="754"/>
                <a:ext cx="3084" cy="2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6886" name="Text Box 2144"/>
              <p:cNvSpPr txBox="1">
                <a:spLocks noChangeArrowheads="1"/>
              </p:cNvSpPr>
              <p:nvPr/>
            </p:nvSpPr>
            <p:spPr bwMode="auto">
              <a:xfrm>
                <a:off x="2682" y="766"/>
                <a:ext cx="2346" cy="21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ko-KR" altLang="en-US" sz="2400" b="1">
                    <a:solidFill>
                      <a:schemeClr val="tx1"/>
                    </a:solidFill>
                    <a:ea typeface="휴먼신그래픽"/>
                    <a:cs typeface="휴먼신그래픽"/>
                  </a:rPr>
                  <a:t>기술개발의 일반적 지원범위</a:t>
                </a:r>
                <a:endParaRPr lang="en-US" altLang="ko-KR" sz="2400" b="1">
                  <a:solidFill>
                    <a:schemeClr val="tx1"/>
                  </a:solidFill>
                  <a:ea typeface="휴먼신그래픽"/>
                  <a:cs typeface="휴먼신그래픽"/>
                </a:endParaRPr>
              </a:p>
            </p:txBody>
          </p:sp>
        </p:grpSp>
        <p:pic>
          <p:nvPicPr>
            <p:cNvPr id="36878" name="Picture 4" descr="2"/>
            <p:cNvPicPr>
              <a:picLocks noChangeAspect="1" noChangeArrowheads="1"/>
            </p:cNvPicPr>
            <p:nvPr/>
          </p:nvPicPr>
          <p:blipFill>
            <a:blip r:embed="rId4" cstate="print"/>
            <a:srcRect l="56512" t="27689" r="39474" b="61571"/>
            <a:stretch>
              <a:fillRect/>
            </a:stretch>
          </p:blipFill>
          <p:spPr bwMode="auto">
            <a:xfrm>
              <a:off x="204" y="861"/>
              <a:ext cx="32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6879" name="Group 33"/>
            <p:cNvGrpSpPr>
              <a:grpSpLocks/>
            </p:cNvGrpSpPr>
            <p:nvPr/>
          </p:nvGrpSpPr>
          <p:grpSpPr bwMode="auto">
            <a:xfrm>
              <a:off x="285" y="905"/>
              <a:ext cx="210" cy="295"/>
              <a:chOff x="241" y="796"/>
              <a:chExt cx="325" cy="493"/>
            </a:xfrm>
          </p:grpSpPr>
          <p:grpSp>
            <p:nvGrpSpPr>
              <p:cNvPr id="36880" name="Group 34"/>
              <p:cNvGrpSpPr>
                <a:grpSpLocks/>
              </p:cNvGrpSpPr>
              <p:nvPr/>
            </p:nvGrpSpPr>
            <p:grpSpPr bwMode="auto">
              <a:xfrm>
                <a:off x="241" y="796"/>
                <a:ext cx="325" cy="321"/>
                <a:chOff x="143" y="597"/>
                <a:chExt cx="272" cy="272"/>
              </a:xfrm>
            </p:grpSpPr>
            <p:sp>
              <p:nvSpPr>
                <p:cNvPr id="170019" name="Oval 35"/>
                <p:cNvSpPr>
                  <a:spLocks noChangeArrowheads="1"/>
                </p:cNvSpPr>
                <p:nvPr/>
              </p:nvSpPr>
              <p:spPr bwMode="auto">
                <a:xfrm>
                  <a:off x="143" y="597"/>
                  <a:ext cx="272" cy="272"/>
                </a:xfrm>
                <a:prstGeom prst="ellipse">
                  <a:avLst/>
                </a:prstGeom>
                <a:solidFill>
                  <a:srgbClr val="003366">
                    <a:alpha val="23000"/>
                  </a:srgbClr>
                </a:solidFill>
                <a:ln w="2734">
                  <a:noFill/>
                  <a:round/>
                  <a:headEnd/>
                  <a:tailEnd/>
                </a:ln>
                <a:effectLst>
                  <a:outerShdw dist="17364" dir="2700000" algn="ctr" rotWithShape="0">
                    <a:srgbClr val="808080"/>
                  </a:outerShdw>
                </a:effectLst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  <a:defRPr/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36883" name="Oval 36"/>
                <p:cNvSpPr>
                  <a:spLocks noChangeArrowheads="1"/>
                </p:cNvSpPr>
                <p:nvPr/>
              </p:nvSpPr>
              <p:spPr bwMode="auto">
                <a:xfrm>
                  <a:off x="157" y="611"/>
                  <a:ext cx="245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1789D"/>
                    </a:gs>
                    <a:gs pos="50000">
                      <a:srgbClr val="ADEAFF"/>
                    </a:gs>
                    <a:gs pos="100000">
                      <a:srgbClr val="01789D"/>
                    </a:gs>
                  </a:gsLst>
                  <a:lin ang="0" scaled="1"/>
                </a:gradFill>
                <a:ln w="12278">
                  <a:solidFill>
                    <a:srgbClr val="004852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36884" name="Oval 37"/>
                <p:cNvSpPr>
                  <a:spLocks noChangeArrowheads="1"/>
                </p:cNvSpPr>
                <p:nvPr/>
              </p:nvSpPr>
              <p:spPr bwMode="auto">
                <a:xfrm>
                  <a:off x="188" y="611"/>
                  <a:ext cx="187" cy="1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>
                        <a:alpha val="48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 w="28575">
                  <a:noFill/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</p:grpSp>
          <p:sp>
            <p:nvSpPr>
              <p:cNvPr id="36881" name="Rectangle 38"/>
              <p:cNvSpPr>
                <a:spLocks noChangeArrowheads="1"/>
              </p:cNvSpPr>
              <p:nvPr/>
            </p:nvSpPr>
            <p:spPr bwMode="white">
              <a:xfrm>
                <a:off x="262" y="808"/>
                <a:ext cx="161" cy="4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9575" tIns="46378" rIns="89575" bIns="46378">
                <a:spAutoFit/>
              </a:bodyPr>
              <a:lstStyle/>
              <a:p>
                <a:pPr fontAlgn="t">
                  <a:lnSpc>
                    <a:spcPct val="100000"/>
                  </a:lnSpc>
                </a:pPr>
                <a:endParaRPr lang="en-US" altLang="ko-KR" sz="2400" b="1" i="1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  <a:sym typeface="Wingdings" pitchFamily="2" charset="2"/>
                </a:endParaRPr>
              </a:p>
            </p:txBody>
          </p:sp>
        </p:grpSp>
      </p:grpSp>
      <p:sp>
        <p:nvSpPr>
          <p:cNvPr id="65550" name="AutoShape 5"/>
          <p:cNvSpPr>
            <a:spLocks noChangeArrowheads="1"/>
          </p:cNvSpPr>
          <p:nvPr/>
        </p:nvSpPr>
        <p:spPr bwMode="auto">
          <a:xfrm>
            <a:off x="2987675" y="5084763"/>
            <a:ext cx="666750" cy="5476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CCFF99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101600" dir="2399997" algn="ctr" rotWithShape="0">
              <a:srgbClr val="000000">
                <a:alpha val="50000"/>
              </a:srgbClr>
            </a:outerShdw>
          </a:effectLst>
        </p:spPr>
        <p:txBody>
          <a:bodyPr lIns="36000" rIns="36000" anchor="ctr">
            <a:spAutoFit/>
          </a:bodyPr>
          <a:lstStyle/>
          <a:p>
            <a:pPr algn="r" latinLnBrk="0">
              <a:lnSpc>
                <a:spcPct val="135000"/>
              </a:lnSpc>
              <a:defRPr/>
            </a:pPr>
            <a:r>
              <a:rPr lang="ko-KR" altLang="en-US" sz="2000">
                <a:solidFill>
                  <a:srgbClr val="C00000"/>
                </a:solidFill>
              </a:rPr>
              <a:t>논문</a:t>
            </a:r>
            <a:endParaRPr lang="en-US" altLang="ko-KR" sz="2000">
              <a:solidFill>
                <a:srgbClr val="000000"/>
              </a:solidFill>
            </a:endParaRPr>
          </a:p>
        </p:txBody>
      </p:sp>
      <p:sp>
        <p:nvSpPr>
          <p:cNvPr id="2" name="AutoShape 5"/>
          <p:cNvSpPr>
            <a:spLocks noChangeArrowheads="1"/>
          </p:cNvSpPr>
          <p:nvPr/>
        </p:nvSpPr>
        <p:spPr bwMode="auto">
          <a:xfrm>
            <a:off x="5580063" y="5084763"/>
            <a:ext cx="923925" cy="5476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CCFF99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101600" dir="2399997" algn="ctr" rotWithShape="0">
              <a:srgbClr val="000000">
                <a:alpha val="50000"/>
              </a:srgbClr>
            </a:outerShdw>
          </a:effectLst>
        </p:spPr>
        <p:txBody>
          <a:bodyPr lIns="36000" rIns="36000" anchor="ctr">
            <a:spAutoFit/>
          </a:bodyPr>
          <a:lstStyle/>
          <a:p>
            <a:pPr algn="r" latinLnBrk="0">
              <a:lnSpc>
                <a:spcPct val="135000"/>
              </a:lnSpc>
              <a:defRPr/>
            </a:pPr>
            <a:r>
              <a:rPr lang="ko-KR" altLang="en-US" sz="2000">
                <a:solidFill>
                  <a:srgbClr val="FF0101"/>
                </a:solidFill>
              </a:rPr>
              <a:t>사업화</a:t>
            </a:r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3924300" y="5084763"/>
            <a:ext cx="1403350" cy="5476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CCFF99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101600" dir="2399997" algn="ctr" rotWithShape="0">
              <a:srgbClr val="000000">
                <a:alpha val="50000"/>
              </a:srgbClr>
            </a:outerShdw>
          </a:effectLst>
        </p:spPr>
        <p:txBody>
          <a:bodyPr lIns="36000" rIns="36000" anchor="ctr">
            <a:spAutoFit/>
          </a:bodyPr>
          <a:lstStyle/>
          <a:p>
            <a:pPr algn="r" latinLnBrk="0">
              <a:lnSpc>
                <a:spcPct val="135000"/>
              </a:lnSpc>
              <a:defRPr/>
            </a:pPr>
            <a:r>
              <a:rPr lang="ko-KR" altLang="en-US" sz="2000">
                <a:solidFill>
                  <a:srgbClr val="FF0101"/>
                </a:solidFill>
              </a:rPr>
              <a:t>지적재산권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6556375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IV</a:t>
            </a:r>
            <a:r>
              <a:rPr lang="en-US" altLang="ko-KR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사업계획서 작성시 유의사항</a:t>
            </a:r>
          </a:p>
        </p:txBody>
      </p:sp>
      <p:sp>
        <p:nvSpPr>
          <p:cNvPr id="37892" name="AutoShape 4"/>
          <p:cNvSpPr>
            <a:spLocks noChangeArrowheads="1"/>
          </p:cNvSpPr>
          <p:nvPr/>
        </p:nvSpPr>
        <p:spPr bwMode="auto">
          <a:xfrm>
            <a:off x="250825" y="1268413"/>
            <a:ext cx="85359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901700" y="1447800"/>
            <a:ext cx="7848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hlink"/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defRPr/>
            </a:pPr>
            <a:endParaRPr lang="ko-KR" altLang="ko-KR" sz="2400">
              <a:solidFill>
                <a:schemeClr val="tx1"/>
              </a:solidFill>
              <a:latin typeface="Times New Roman" pitchFamily="18" charset="0"/>
              <a:ea typeface="굴림" charset="-127"/>
            </a:endParaRPr>
          </a:p>
        </p:txBody>
      </p:sp>
      <p:sp>
        <p:nvSpPr>
          <p:cNvPr id="7" name="AutoShape 1077"/>
          <p:cNvSpPr>
            <a:spLocks noChangeArrowheads="1"/>
          </p:cNvSpPr>
          <p:nvPr/>
        </p:nvSpPr>
        <p:spPr bwMode="auto">
          <a:xfrm>
            <a:off x="714375" y="2133600"/>
            <a:ext cx="7572375" cy="4152900"/>
          </a:xfrm>
          <a:prstGeom prst="roundRect">
            <a:avLst>
              <a:gd name="adj" fmla="val 5630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tIns="82800" anchor="ctr"/>
          <a:lstStyle/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endParaRPr lang="ko-KR" altLang="en-U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37895" name="Group 21"/>
          <p:cNvGrpSpPr>
            <a:grpSpLocks/>
          </p:cNvGrpSpPr>
          <p:nvPr/>
        </p:nvGrpSpPr>
        <p:grpSpPr bwMode="auto">
          <a:xfrm>
            <a:off x="323850" y="1411288"/>
            <a:ext cx="5761038" cy="814387"/>
            <a:chOff x="204" y="835"/>
            <a:chExt cx="3629" cy="513"/>
          </a:xfrm>
        </p:grpSpPr>
        <p:sp>
          <p:nvSpPr>
            <p:cNvPr id="37960" name="Text Box 6"/>
            <p:cNvSpPr txBox="1">
              <a:spLocks noChangeArrowheads="1"/>
            </p:cNvSpPr>
            <p:nvPr/>
          </p:nvSpPr>
          <p:spPr bwMode="auto">
            <a:xfrm>
              <a:off x="839" y="1117"/>
              <a:ext cx="1088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</a:pPr>
              <a:endParaRPr lang="ko-KR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7961" name="Text Box 7"/>
            <p:cNvSpPr txBox="1">
              <a:spLocks noChangeArrowheads="1"/>
            </p:cNvSpPr>
            <p:nvPr/>
          </p:nvSpPr>
          <p:spPr bwMode="auto">
            <a:xfrm>
              <a:off x="839" y="1071"/>
              <a:ext cx="140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</a:pPr>
              <a:endParaRPr lang="ko-KR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grpSp>
          <p:nvGrpSpPr>
            <p:cNvPr id="37962" name="Group 24"/>
            <p:cNvGrpSpPr>
              <a:grpSpLocks/>
            </p:cNvGrpSpPr>
            <p:nvPr/>
          </p:nvGrpSpPr>
          <p:grpSpPr bwMode="auto">
            <a:xfrm>
              <a:off x="476" y="835"/>
              <a:ext cx="3357" cy="363"/>
              <a:chOff x="2336" y="754"/>
              <a:chExt cx="3084" cy="266"/>
            </a:xfrm>
          </p:grpSpPr>
          <p:pic>
            <p:nvPicPr>
              <p:cNvPr id="37970" name="Picture 10" descr="13 박스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72552" t="45509" r="2864" b="32916"/>
              <a:stretch>
                <a:fillRect/>
              </a:stretch>
            </p:blipFill>
            <p:spPr bwMode="auto">
              <a:xfrm>
                <a:off x="2336" y="754"/>
                <a:ext cx="3084" cy="2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7971" name="Text Box 2144"/>
              <p:cNvSpPr txBox="1">
                <a:spLocks noChangeArrowheads="1"/>
              </p:cNvSpPr>
              <p:nvPr/>
            </p:nvSpPr>
            <p:spPr bwMode="auto">
              <a:xfrm>
                <a:off x="2682" y="766"/>
                <a:ext cx="2346" cy="21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ko-KR" altLang="en-US" sz="2400" b="1">
                    <a:solidFill>
                      <a:schemeClr val="tx1"/>
                    </a:solidFill>
                    <a:ea typeface="휴먼신그래픽"/>
                    <a:cs typeface="휴먼신그래픽"/>
                  </a:rPr>
                  <a:t>경남 기술로드맵</a:t>
                </a:r>
                <a:endParaRPr lang="en-US" altLang="ko-KR" sz="2400" b="1">
                  <a:solidFill>
                    <a:schemeClr val="tx1"/>
                  </a:solidFill>
                  <a:ea typeface="휴먼신그래픽"/>
                  <a:cs typeface="휴먼신그래픽"/>
                </a:endParaRPr>
              </a:p>
            </p:txBody>
          </p:sp>
        </p:grpSp>
        <p:pic>
          <p:nvPicPr>
            <p:cNvPr id="37963" name="Picture 4" descr="2"/>
            <p:cNvPicPr>
              <a:picLocks noChangeAspect="1" noChangeArrowheads="1"/>
            </p:cNvPicPr>
            <p:nvPr/>
          </p:nvPicPr>
          <p:blipFill>
            <a:blip r:embed="rId3" cstate="print"/>
            <a:srcRect l="56512" t="27689" r="39474" b="61571"/>
            <a:stretch>
              <a:fillRect/>
            </a:stretch>
          </p:blipFill>
          <p:spPr bwMode="auto">
            <a:xfrm>
              <a:off x="204" y="861"/>
              <a:ext cx="32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7964" name="Group 33"/>
            <p:cNvGrpSpPr>
              <a:grpSpLocks/>
            </p:cNvGrpSpPr>
            <p:nvPr/>
          </p:nvGrpSpPr>
          <p:grpSpPr bwMode="auto">
            <a:xfrm>
              <a:off x="285" y="905"/>
              <a:ext cx="210" cy="295"/>
              <a:chOff x="241" y="796"/>
              <a:chExt cx="325" cy="493"/>
            </a:xfrm>
          </p:grpSpPr>
          <p:grpSp>
            <p:nvGrpSpPr>
              <p:cNvPr id="37965" name="Group 34"/>
              <p:cNvGrpSpPr>
                <a:grpSpLocks/>
              </p:cNvGrpSpPr>
              <p:nvPr/>
            </p:nvGrpSpPr>
            <p:grpSpPr bwMode="auto">
              <a:xfrm>
                <a:off x="241" y="796"/>
                <a:ext cx="325" cy="321"/>
                <a:chOff x="143" y="597"/>
                <a:chExt cx="272" cy="272"/>
              </a:xfrm>
            </p:grpSpPr>
            <p:sp>
              <p:nvSpPr>
                <p:cNvPr id="22" name="Oval 35"/>
                <p:cNvSpPr>
                  <a:spLocks noChangeArrowheads="1"/>
                </p:cNvSpPr>
                <p:nvPr/>
              </p:nvSpPr>
              <p:spPr bwMode="auto">
                <a:xfrm>
                  <a:off x="143" y="597"/>
                  <a:ext cx="272" cy="272"/>
                </a:xfrm>
                <a:prstGeom prst="ellipse">
                  <a:avLst/>
                </a:prstGeom>
                <a:solidFill>
                  <a:srgbClr val="003366">
                    <a:alpha val="23000"/>
                  </a:srgbClr>
                </a:solidFill>
                <a:ln w="2734">
                  <a:noFill/>
                  <a:round/>
                  <a:headEnd/>
                  <a:tailEnd/>
                </a:ln>
                <a:effectLst>
                  <a:outerShdw dist="17364" dir="2700000" algn="ctr" rotWithShape="0">
                    <a:srgbClr val="808080"/>
                  </a:outerShdw>
                </a:effectLst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  <a:defRPr/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37968" name="Oval 36"/>
                <p:cNvSpPr>
                  <a:spLocks noChangeArrowheads="1"/>
                </p:cNvSpPr>
                <p:nvPr/>
              </p:nvSpPr>
              <p:spPr bwMode="auto">
                <a:xfrm>
                  <a:off x="157" y="611"/>
                  <a:ext cx="245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1789D"/>
                    </a:gs>
                    <a:gs pos="50000">
                      <a:srgbClr val="ADEAFF"/>
                    </a:gs>
                    <a:gs pos="100000">
                      <a:srgbClr val="01789D"/>
                    </a:gs>
                  </a:gsLst>
                  <a:lin ang="0" scaled="1"/>
                </a:gradFill>
                <a:ln w="12278">
                  <a:solidFill>
                    <a:srgbClr val="004852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37969" name="Oval 37"/>
                <p:cNvSpPr>
                  <a:spLocks noChangeArrowheads="1"/>
                </p:cNvSpPr>
                <p:nvPr/>
              </p:nvSpPr>
              <p:spPr bwMode="auto">
                <a:xfrm>
                  <a:off x="188" y="611"/>
                  <a:ext cx="187" cy="1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>
                        <a:alpha val="48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 w="28575">
                  <a:noFill/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</p:grpSp>
          <p:sp>
            <p:nvSpPr>
              <p:cNvPr id="37966" name="Rectangle 38"/>
              <p:cNvSpPr>
                <a:spLocks noChangeArrowheads="1"/>
              </p:cNvSpPr>
              <p:nvPr/>
            </p:nvSpPr>
            <p:spPr bwMode="white">
              <a:xfrm>
                <a:off x="262" y="808"/>
                <a:ext cx="161" cy="4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9575" tIns="46378" rIns="89575" bIns="46378">
                <a:spAutoFit/>
              </a:bodyPr>
              <a:lstStyle/>
              <a:p>
                <a:pPr fontAlgn="t">
                  <a:lnSpc>
                    <a:spcPct val="100000"/>
                  </a:lnSpc>
                </a:pPr>
                <a:endParaRPr lang="en-US" altLang="ko-KR" sz="2400" b="1" i="1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  <a:sym typeface="Wingdings" pitchFamily="2" charset="2"/>
                </a:endParaRPr>
              </a:p>
            </p:txBody>
          </p:sp>
        </p:grpSp>
      </p:grpSp>
      <p:graphicFrame>
        <p:nvGraphicFramePr>
          <p:cNvPr id="3" name="표 2"/>
          <p:cNvGraphicFramePr>
            <a:graphicFrameLocks noGrp="1"/>
          </p:cNvGraphicFramePr>
          <p:nvPr/>
        </p:nvGraphicFramePr>
        <p:xfrm>
          <a:off x="857250" y="2844800"/>
          <a:ext cx="7215239" cy="3461280"/>
        </p:xfrm>
        <a:graphic>
          <a:graphicData uri="http://schemas.openxmlformats.org/drawingml/2006/table">
            <a:tbl>
              <a:tblPr/>
              <a:tblGrid>
                <a:gridCol w="935308"/>
                <a:gridCol w="2004233"/>
                <a:gridCol w="2739118"/>
                <a:gridCol w="868501"/>
                <a:gridCol w="668079"/>
              </a:tblGrid>
              <a:tr h="5001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전략산업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세부기술분야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(9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개 지역은 전략산업과 동일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)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기술명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마크로로드맵 기준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)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개발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시작년도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개발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종료년도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93">
                <a:tc rowSpan="1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지식기반 기계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분류번호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S-13-1)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1.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선박분야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○ 호화유람선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최적 일반배치 설계기술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2009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2011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복원성능해석 및 경량화 설계 기술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2011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2014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인테리어 및 선실설계 기술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2009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2012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전장 및 자동화 시스템 설계 기술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2012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2015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여객선 건조 공법 개발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2009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2011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 .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○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Arctic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선박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해양플랜트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)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쇄빙 연구조사선의 개발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2009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2011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쇄빙 화물선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(Tanker)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의 개발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2009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2012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쇄빙 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LNG 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운반선 개발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2009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2013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NSR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쇄빙조사선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2013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2015</a:t>
                      </a: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.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24279" marR="24279" marT="12140" marB="1214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" name="AutoShape 5"/>
          <p:cNvSpPr>
            <a:spLocks noChangeArrowheads="1"/>
          </p:cNvSpPr>
          <p:nvPr/>
        </p:nvSpPr>
        <p:spPr bwMode="auto">
          <a:xfrm>
            <a:off x="1071563" y="2292350"/>
            <a:ext cx="3429000" cy="3508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CCFF99"/>
              </a:gs>
            </a:gsLst>
            <a:lin ang="2700000" scaled="1"/>
          </a:gradFill>
          <a:ln w="38100">
            <a:noFill/>
            <a:round/>
            <a:headEnd/>
            <a:tailEnd/>
          </a:ln>
          <a:effectLst>
            <a:outerShdw dist="101600" dir="2399997" algn="ctr" rotWithShape="0">
              <a:srgbClr val="000000">
                <a:alpha val="50000"/>
              </a:srgbClr>
            </a:outerShdw>
          </a:effectLst>
        </p:spPr>
        <p:txBody>
          <a:bodyPr wrap="none" lIns="450000" anchor="ctr"/>
          <a:lstStyle/>
          <a:p>
            <a:pPr latinLnBrk="0">
              <a:lnSpc>
                <a:spcPct val="135000"/>
              </a:lnSpc>
              <a:defRPr/>
            </a:pPr>
            <a:r>
              <a:rPr lang="ko-KR" altLang="en-US" sz="2000" dirty="0">
                <a:solidFill>
                  <a:srgbClr val="000000"/>
                </a:solidFill>
              </a:rPr>
              <a:t>경남 </a:t>
            </a:r>
            <a:r>
              <a:rPr lang="ko-KR" altLang="en-US" sz="2000" dirty="0" err="1">
                <a:solidFill>
                  <a:srgbClr val="000000"/>
                </a:solidFill>
              </a:rPr>
              <a:t>기술로드맵</a:t>
            </a:r>
            <a:r>
              <a:rPr lang="ko-KR" altLang="en-US" sz="2000" dirty="0">
                <a:solidFill>
                  <a:srgbClr val="000000"/>
                </a:solidFill>
              </a:rPr>
              <a:t> 참조</a:t>
            </a:r>
            <a:endParaRPr lang="en-US" altLang="ko-KR" sz="2000" dirty="0">
              <a:solidFill>
                <a:srgbClr val="000000"/>
              </a:solidFill>
            </a:endParaRPr>
          </a:p>
        </p:txBody>
      </p:sp>
      <p:pic>
        <p:nvPicPr>
          <p:cNvPr id="37959" name="Picture 35" descr="009---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1125538" y="2357438"/>
            <a:ext cx="288925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156325" y="1484313"/>
            <a:ext cx="2987675" cy="4445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altLang="ko-KR" sz="1800" b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180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http://rndgate.ntis.go.kr</a:t>
            </a:r>
          </a:p>
        </p:txBody>
      </p:sp>
      <p:sp>
        <p:nvSpPr>
          <p:cNvPr id="380933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6556375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IV. </a:t>
            </a: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사업계획서 작성시 유의사항</a:t>
            </a:r>
          </a:p>
        </p:txBody>
      </p:sp>
      <p:grpSp>
        <p:nvGrpSpPr>
          <p:cNvPr id="40964" name="Group 6"/>
          <p:cNvGrpSpPr>
            <a:grpSpLocks/>
          </p:cNvGrpSpPr>
          <p:nvPr/>
        </p:nvGrpSpPr>
        <p:grpSpPr bwMode="auto">
          <a:xfrm>
            <a:off x="323850" y="1411288"/>
            <a:ext cx="5903913" cy="814387"/>
            <a:chOff x="204" y="835"/>
            <a:chExt cx="3629" cy="513"/>
          </a:xfrm>
        </p:grpSpPr>
        <p:sp>
          <p:nvSpPr>
            <p:cNvPr id="40966" name="Text Box 6"/>
            <p:cNvSpPr txBox="1">
              <a:spLocks noChangeArrowheads="1"/>
            </p:cNvSpPr>
            <p:nvPr/>
          </p:nvSpPr>
          <p:spPr bwMode="auto">
            <a:xfrm>
              <a:off x="839" y="1117"/>
              <a:ext cx="1088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</a:pPr>
              <a:endParaRPr lang="ko-KR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40967" name="Text Box 7"/>
            <p:cNvSpPr txBox="1">
              <a:spLocks noChangeArrowheads="1"/>
            </p:cNvSpPr>
            <p:nvPr/>
          </p:nvSpPr>
          <p:spPr bwMode="auto">
            <a:xfrm>
              <a:off x="839" y="1071"/>
              <a:ext cx="140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</a:pPr>
              <a:endParaRPr lang="ko-KR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grpSp>
          <p:nvGrpSpPr>
            <p:cNvPr id="40968" name="Group 9"/>
            <p:cNvGrpSpPr>
              <a:grpSpLocks/>
            </p:cNvGrpSpPr>
            <p:nvPr/>
          </p:nvGrpSpPr>
          <p:grpSpPr bwMode="auto">
            <a:xfrm>
              <a:off x="476" y="835"/>
              <a:ext cx="3357" cy="364"/>
              <a:chOff x="2336" y="754"/>
              <a:chExt cx="3084" cy="266"/>
            </a:xfrm>
          </p:grpSpPr>
          <p:pic>
            <p:nvPicPr>
              <p:cNvPr id="40976" name="Picture 10" descr="13 박스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72552" t="45509" r="2864" b="32916"/>
              <a:stretch>
                <a:fillRect/>
              </a:stretch>
            </p:blipFill>
            <p:spPr bwMode="auto">
              <a:xfrm>
                <a:off x="2336" y="754"/>
                <a:ext cx="3084" cy="2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0977" name="Text Box 2144"/>
              <p:cNvSpPr txBox="1">
                <a:spLocks noChangeArrowheads="1"/>
              </p:cNvSpPr>
              <p:nvPr/>
            </p:nvSpPr>
            <p:spPr bwMode="auto">
              <a:xfrm>
                <a:off x="2682" y="766"/>
                <a:ext cx="2346" cy="2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ko-KR" altLang="en-US" sz="2400" b="1">
                    <a:solidFill>
                      <a:schemeClr val="tx1"/>
                    </a:solidFill>
                    <a:ea typeface="휴먼신그래픽"/>
                    <a:cs typeface="휴먼신그래픽"/>
                  </a:rPr>
                  <a:t>중복성 검토 </a:t>
                </a:r>
                <a:r>
                  <a:rPr lang="ko-KR" altLang="en-US" sz="1600" b="1">
                    <a:solidFill>
                      <a:schemeClr val="tx1"/>
                    </a:solidFill>
                    <a:ea typeface="휴먼신그래픽"/>
                    <a:cs typeface="휴먼신그래픽"/>
                  </a:rPr>
                  <a:t>국가</a:t>
                </a:r>
                <a:r>
                  <a:rPr lang="en-US" altLang="ko-KR" sz="1600" b="1">
                    <a:solidFill>
                      <a:schemeClr val="tx1"/>
                    </a:solidFill>
                    <a:ea typeface="휴먼신그래픽"/>
                    <a:cs typeface="휴먼신그래픽"/>
                  </a:rPr>
                  <a:t>R&amp;D </a:t>
                </a:r>
                <a:r>
                  <a:rPr lang="ko-KR" altLang="en-US" sz="1600" b="1">
                    <a:solidFill>
                      <a:schemeClr val="tx1"/>
                    </a:solidFill>
                    <a:ea typeface="휴먼신그래픽"/>
                    <a:cs typeface="휴먼신그래픽"/>
                  </a:rPr>
                  <a:t>사업관리시스템 </a:t>
                </a:r>
              </a:p>
            </p:txBody>
          </p:sp>
        </p:grpSp>
        <p:pic>
          <p:nvPicPr>
            <p:cNvPr id="40969" name="Picture 4" descr="2"/>
            <p:cNvPicPr>
              <a:picLocks noChangeAspect="1" noChangeArrowheads="1"/>
            </p:cNvPicPr>
            <p:nvPr/>
          </p:nvPicPr>
          <p:blipFill>
            <a:blip r:embed="rId3" cstate="print"/>
            <a:srcRect l="56512" t="27689" r="39474" b="61571"/>
            <a:stretch>
              <a:fillRect/>
            </a:stretch>
          </p:blipFill>
          <p:spPr bwMode="auto">
            <a:xfrm>
              <a:off x="204" y="861"/>
              <a:ext cx="32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0970" name="Group 33"/>
            <p:cNvGrpSpPr>
              <a:grpSpLocks/>
            </p:cNvGrpSpPr>
            <p:nvPr/>
          </p:nvGrpSpPr>
          <p:grpSpPr bwMode="auto">
            <a:xfrm>
              <a:off x="285" y="905"/>
              <a:ext cx="210" cy="295"/>
              <a:chOff x="241" y="796"/>
              <a:chExt cx="325" cy="493"/>
            </a:xfrm>
          </p:grpSpPr>
          <p:grpSp>
            <p:nvGrpSpPr>
              <p:cNvPr id="40971" name="Group 34"/>
              <p:cNvGrpSpPr>
                <a:grpSpLocks/>
              </p:cNvGrpSpPr>
              <p:nvPr/>
            </p:nvGrpSpPr>
            <p:grpSpPr bwMode="auto">
              <a:xfrm>
                <a:off x="241" y="796"/>
                <a:ext cx="325" cy="321"/>
                <a:chOff x="143" y="597"/>
                <a:chExt cx="272" cy="272"/>
              </a:xfrm>
            </p:grpSpPr>
            <p:sp>
              <p:nvSpPr>
                <p:cNvPr id="170019" name="Oval 35"/>
                <p:cNvSpPr>
                  <a:spLocks noChangeArrowheads="1"/>
                </p:cNvSpPr>
                <p:nvPr/>
              </p:nvSpPr>
              <p:spPr bwMode="auto">
                <a:xfrm>
                  <a:off x="143" y="597"/>
                  <a:ext cx="272" cy="272"/>
                </a:xfrm>
                <a:prstGeom prst="ellipse">
                  <a:avLst/>
                </a:prstGeom>
                <a:solidFill>
                  <a:srgbClr val="003366">
                    <a:alpha val="23000"/>
                  </a:srgbClr>
                </a:solidFill>
                <a:ln w="2734">
                  <a:noFill/>
                  <a:round/>
                  <a:headEnd/>
                  <a:tailEnd/>
                </a:ln>
                <a:effectLst>
                  <a:outerShdw dist="17364" dir="2700000" algn="ctr" rotWithShape="0">
                    <a:srgbClr val="808080"/>
                  </a:outerShdw>
                </a:effectLst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  <a:defRPr/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40974" name="Oval 36"/>
                <p:cNvSpPr>
                  <a:spLocks noChangeArrowheads="1"/>
                </p:cNvSpPr>
                <p:nvPr/>
              </p:nvSpPr>
              <p:spPr bwMode="auto">
                <a:xfrm>
                  <a:off x="157" y="611"/>
                  <a:ext cx="245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1789D"/>
                    </a:gs>
                    <a:gs pos="50000">
                      <a:srgbClr val="ADEAFF"/>
                    </a:gs>
                    <a:gs pos="100000">
                      <a:srgbClr val="01789D"/>
                    </a:gs>
                  </a:gsLst>
                  <a:lin ang="0" scaled="1"/>
                </a:gradFill>
                <a:ln w="12278">
                  <a:solidFill>
                    <a:srgbClr val="004852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40975" name="Oval 37"/>
                <p:cNvSpPr>
                  <a:spLocks noChangeArrowheads="1"/>
                </p:cNvSpPr>
                <p:nvPr/>
              </p:nvSpPr>
              <p:spPr bwMode="auto">
                <a:xfrm>
                  <a:off x="188" y="611"/>
                  <a:ext cx="187" cy="1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>
                        <a:alpha val="48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 w="28575">
                  <a:noFill/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</p:grpSp>
          <p:sp>
            <p:nvSpPr>
              <p:cNvPr id="40972" name="Rectangle 38"/>
              <p:cNvSpPr>
                <a:spLocks noChangeArrowheads="1"/>
              </p:cNvSpPr>
              <p:nvPr/>
            </p:nvSpPr>
            <p:spPr bwMode="white">
              <a:xfrm>
                <a:off x="262" y="808"/>
                <a:ext cx="161" cy="4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9575" tIns="46378" rIns="89575" bIns="46378">
                <a:spAutoFit/>
              </a:bodyPr>
              <a:lstStyle/>
              <a:p>
                <a:pPr fontAlgn="t">
                  <a:lnSpc>
                    <a:spcPct val="100000"/>
                  </a:lnSpc>
                </a:pPr>
                <a:endParaRPr lang="en-US" altLang="ko-KR" sz="2400" b="1" i="1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  <a:sym typeface="Wingdings" pitchFamily="2" charset="2"/>
                </a:endParaRPr>
              </a:p>
            </p:txBody>
          </p:sp>
        </p:grpSp>
      </p:grpSp>
      <p:pic>
        <p:nvPicPr>
          <p:cNvPr id="18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550" y="2132857"/>
            <a:ext cx="6913563" cy="4158406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0429" name="Group 45"/>
          <p:cNvGraphicFramePr>
            <a:graphicFrameLocks noGrp="1"/>
          </p:cNvGraphicFramePr>
          <p:nvPr>
            <p:ph idx="4294967295"/>
          </p:nvPr>
        </p:nvGraphicFramePr>
        <p:xfrm>
          <a:off x="647700" y="2530475"/>
          <a:ext cx="7524750" cy="2549525"/>
        </p:xfrm>
        <a:graphic>
          <a:graphicData uri="http://schemas.openxmlformats.org/drawingml/2006/table">
            <a:tbl>
              <a:tblPr/>
              <a:tblGrid>
                <a:gridCol w="1847850"/>
                <a:gridCol w="2532063"/>
                <a:gridCol w="3144837"/>
              </a:tblGrid>
              <a:tr h="568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담당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연락처</a:t>
                      </a:r>
                      <a:r>
                        <a:rPr kumimoji="1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(</a:t>
                      </a:r>
                      <a:r>
                        <a:rPr kumimoji="1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전화</a:t>
                      </a:r>
                      <a:r>
                        <a:rPr kumimoji="1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Email 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김천식 전임연구원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055-259-3402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cskim@gntp.or.kr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홍정규 연구원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055-259-3403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drhjk@gntp.or.kr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정영선 연구원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055-259-3404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edc5825@gntp.or.kr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정유리 연구원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055-259-3405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jyree@gntp.or.kr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3028" name="Rectangle 37"/>
          <p:cNvSpPr>
            <a:spLocks noChangeArrowheads="1"/>
          </p:cNvSpPr>
          <p:nvPr/>
        </p:nvSpPr>
        <p:spPr bwMode="auto">
          <a:xfrm>
            <a:off x="469900" y="1443038"/>
            <a:ext cx="711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altLang="ko-KR" sz="3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○ </a:t>
            </a:r>
            <a:r>
              <a:rPr lang="ko-KR" altLang="en-US" sz="3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지역산업평가단 연락처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 descr="3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4282" y="103096"/>
            <a:ext cx="7858180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solidFill>
                  <a:schemeClr val="bg1"/>
                </a:solidFill>
                <a:latin typeface="HY수평선M" pitchFamily="18" charset="-127"/>
                <a:ea typeface="HY수평선M" pitchFamily="18" charset="-127"/>
              </a:rPr>
              <a:t> </a:t>
            </a:r>
            <a:r>
              <a:rPr lang="en-US" altLang="ko-KR" sz="3200" dirty="0" smtClean="0">
                <a:solidFill>
                  <a:schemeClr val="bg1"/>
                </a:solidFill>
                <a:latin typeface="HY수평선M" pitchFamily="18" charset="-127"/>
                <a:ea typeface="HY수평선M" pitchFamily="18" charset="-127"/>
              </a:rPr>
              <a:t>1. </a:t>
            </a:r>
            <a:r>
              <a:rPr lang="ko-KR" altLang="en-US" sz="3200" dirty="0" smtClean="0">
                <a:solidFill>
                  <a:schemeClr val="bg1"/>
                </a:solidFill>
                <a:latin typeface="HY수평선M" pitchFamily="18" charset="-127"/>
                <a:ea typeface="HY수평선M" pitchFamily="18" charset="-127"/>
              </a:rPr>
              <a:t>연구시설</a:t>
            </a:r>
            <a:r>
              <a:rPr lang="ko-KR" altLang="en-US" sz="3200" dirty="0" smtClean="0">
                <a:solidFill>
                  <a:schemeClr val="bg1"/>
                </a:solidFill>
              </a:rPr>
              <a:t>∙</a:t>
            </a:r>
            <a:r>
              <a:rPr lang="ko-KR" altLang="en-US" sz="3200" dirty="0" smtClean="0">
                <a:solidFill>
                  <a:schemeClr val="bg1"/>
                </a:solidFill>
                <a:latin typeface="HY수평선M" pitchFamily="18" charset="-127"/>
                <a:ea typeface="HY수평선M" pitchFamily="18" charset="-127"/>
              </a:rPr>
              <a:t>장비 및 재료비</a:t>
            </a:r>
            <a:r>
              <a:rPr lang="en-US" altLang="ko-KR" sz="3200" dirty="0" smtClean="0">
                <a:solidFill>
                  <a:schemeClr val="bg1"/>
                </a:solidFill>
                <a:latin typeface="HY수평선M" pitchFamily="18" charset="-127"/>
                <a:ea typeface="HY수평선M" pitchFamily="18" charset="-127"/>
              </a:rPr>
              <a:t>(</a:t>
            </a:r>
            <a:r>
              <a:rPr lang="ko-KR" altLang="en-US" sz="3200" dirty="0" smtClean="0">
                <a:solidFill>
                  <a:schemeClr val="bg1"/>
                </a:solidFill>
                <a:latin typeface="HY수평선M" pitchFamily="18" charset="-127"/>
                <a:ea typeface="HY수평선M" pitchFamily="18" charset="-127"/>
              </a:rPr>
              <a:t>불인정사례</a:t>
            </a:r>
            <a:r>
              <a:rPr lang="en-US" altLang="ko-KR" sz="3200" dirty="0" smtClean="0">
                <a:solidFill>
                  <a:schemeClr val="bg1"/>
                </a:solidFill>
                <a:latin typeface="HY수평선M" pitchFamily="18" charset="-127"/>
                <a:ea typeface="HY수평선M" pitchFamily="18" charset="-127"/>
              </a:rPr>
              <a:t>)</a:t>
            </a:r>
            <a:endParaRPr lang="ko-KR" altLang="en-US" sz="3200" dirty="0">
              <a:solidFill>
                <a:schemeClr val="bg1"/>
              </a:solidFill>
              <a:latin typeface="HY수평선M" pitchFamily="18" charset="-127"/>
              <a:ea typeface="HY수평선M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43834" y="-24"/>
            <a:ext cx="1571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00B050"/>
                </a:solidFill>
                <a:latin typeface="HY울릉도M" pitchFamily="18" charset="-127"/>
                <a:ea typeface="HY울릉도M" pitchFamily="18" charset="-127"/>
              </a:rPr>
              <a:t>     직접비</a:t>
            </a:r>
            <a:endParaRPr lang="ko-KR" altLang="en-US" dirty="0">
              <a:solidFill>
                <a:srgbClr val="00B050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4616942"/>
            <a:ext cx="4286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sz="22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6" name="그룹 37"/>
          <p:cNvGrpSpPr/>
          <p:nvPr/>
        </p:nvGrpSpPr>
        <p:grpSpPr>
          <a:xfrm>
            <a:off x="455100" y="2124686"/>
            <a:ext cx="8260304" cy="1046544"/>
            <a:chOff x="285720" y="1000108"/>
            <a:chExt cx="8572560" cy="1333500"/>
          </a:xfrm>
        </p:grpSpPr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285720" y="1030270"/>
              <a:ext cx="2571768" cy="1285875"/>
            </a:xfrm>
            <a:prstGeom prst="roundRect">
              <a:avLst>
                <a:gd name="adj" fmla="val 4023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F2EEDE"/>
                </a:gs>
              </a:gsLst>
              <a:lin ang="5400000" scaled="1"/>
            </a:gradFill>
            <a:ln w="38100" algn="ctr">
              <a:solidFill>
                <a:srgbClr val="905E28"/>
              </a:solidFill>
              <a:round/>
              <a:headEnd/>
              <a:tailEnd/>
            </a:ln>
          </p:spPr>
          <p:txBody>
            <a:bodyPr wrap="none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latinLnBrk="1" hangingPunct="1">
                <a:spcBef>
                  <a:spcPct val="0"/>
                </a:spcBef>
                <a:buClrTx/>
              </a:pPr>
              <a:r>
                <a:rPr kumimoji="1" lang="ko-KR" altLang="en-US" sz="2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휴먼모음T" pitchFamily="18" charset="-127"/>
                  <a:ea typeface="휴먼모음T" pitchFamily="18" charset="-127"/>
                </a:rPr>
                <a:t>사무장비</a:t>
              </a:r>
              <a:endParaRPr kumimoji="1" lang="ko-KR" alt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8" name="AutoShape 205"/>
            <p:cNvSpPr>
              <a:spLocks noChangeArrowheads="1"/>
            </p:cNvSpPr>
            <p:nvPr/>
          </p:nvSpPr>
          <p:spPr bwMode="auto">
            <a:xfrm>
              <a:off x="3068614" y="1000108"/>
              <a:ext cx="5789666" cy="1333500"/>
            </a:xfrm>
            <a:prstGeom prst="roundRect">
              <a:avLst>
                <a:gd name="adj" fmla="val 3958"/>
              </a:avLst>
            </a:prstGeom>
            <a:gradFill rotWithShape="1">
              <a:gsLst>
                <a:gs pos="0">
                  <a:srgbClr val="E4E4E4"/>
                </a:gs>
                <a:gs pos="100000">
                  <a:srgbClr val="E4E4E4">
                    <a:gamma/>
                    <a:tint val="0"/>
                    <a:invGamma/>
                  </a:srgbClr>
                </a:gs>
              </a:gsLst>
              <a:lin ang="0" scaled="1"/>
            </a:gradFill>
            <a:ln w="9525">
              <a:solidFill>
                <a:srgbClr val="808080"/>
              </a:solidFill>
              <a:round/>
              <a:headEnd/>
              <a:tailEnd/>
            </a:ln>
            <a:effectLst>
              <a:outerShdw dist="40161" dir="4293903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defTabSz="881063">
                <a:lnSpc>
                  <a:spcPct val="150000"/>
                </a:lnSpc>
                <a:defRPr/>
              </a:pPr>
              <a:r>
                <a:rPr lang="ko-KR" altLang="en-US" sz="2000" dirty="0" smtClean="0">
                  <a:latin typeface="+mn-ea"/>
                </a:rPr>
                <a:t>      </a:t>
              </a: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책상</a:t>
              </a:r>
              <a:r>
                <a:rPr lang="en-US" altLang="ko-KR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의자</a:t>
              </a:r>
              <a:r>
                <a:rPr lang="en-US" altLang="ko-KR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책장</a:t>
              </a:r>
              <a:r>
                <a:rPr lang="en-US" altLang="ko-KR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작업대</a:t>
              </a:r>
              <a:r>
                <a:rPr lang="en-US" altLang="ko-KR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복사기</a:t>
              </a:r>
              <a:r>
                <a:rPr lang="en-US" altLang="ko-KR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팩스</a:t>
              </a:r>
              <a:r>
                <a:rPr lang="en-US" altLang="ko-KR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전화기</a:t>
              </a:r>
              <a:r>
                <a:rPr lang="en-US" altLang="ko-KR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br>
                <a:rPr lang="en-US" altLang="ko-KR" dirty="0" smtClean="0">
                  <a:latin typeface="HY울릉도M" pitchFamily="18" charset="-127"/>
                  <a:ea typeface="HY울릉도M" pitchFamily="18" charset="-127"/>
                </a:rPr>
              </a:br>
              <a:r>
                <a:rPr lang="en-US" altLang="ko-KR" dirty="0" smtClean="0">
                  <a:latin typeface="HY울릉도M" pitchFamily="18" charset="-127"/>
                  <a:ea typeface="HY울릉도M" pitchFamily="18" charset="-127"/>
                </a:rPr>
                <a:t>       </a:t>
              </a: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소화기</a:t>
              </a:r>
              <a:r>
                <a:rPr lang="en-US" altLang="ko-KR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운반장비 등 </a:t>
              </a:r>
              <a:endParaRPr lang="en-US" altLang="ko-KR" dirty="0" smtClean="0">
                <a:latin typeface="HY울릉도M" pitchFamily="18" charset="-127"/>
                <a:ea typeface="HY울릉도M" pitchFamily="18" charset="-127"/>
              </a:endParaRPr>
            </a:p>
          </p:txBody>
        </p:sp>
        <p:sp>
          <p:nvSpPr>
            <p:cNvPr id="9" name="AutoShape 179"/>
            <p:cNvSpPr>
              <a:spLocks noChangeArrowheads="1"/>
            </p:cNvSpPr>
            <p:nvPr/>
          </p:nvSpPr>
          <p:spPr bwMode="auto">
            <a:xfrm rot="16200000">
              <a:off x="2978485" y="1156297"/>
              <a:ext cx="126230" cy="6060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646464"/>
                </a:gs>
              </a:gsLst>
              <a:lin ang="5400000" scaled="1"/>
            </a:gradFill>
            <a:ln w="3175">
              <a:solidFill>
                <a:schemeClr val="tx1">
                  <a:alpha val="5294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AutoShape 180"/>
            <p:cNvSpPr>
              <a:spLocks noChangeArrowheads="1"/>
            </p:cNvSpPr>
            <p:nvPr/>
          </p:nvSpPr>
          <p:spPr bwMode="auto">
            <a:xfrm rot="16200000">
              <a:off x="2999504" y="1690465"/>
              <a:ext cx="126230" cy="6060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646464"/>
                </a:gs>
              </a:gsLst>
              <a:lin ang="5400000" scaled="1"/>
            </a:gradFill>
            <a:ln w="3175">
              <a:solidFill>
                <a:schemeClr val="tx1">
                  <a:alpha val="5294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11" name="Picture 206" descr="002"/>
            <p:cNvPicPr>
              <a:picLocks noChangeAspect="1" noChangeArrowheads="1"/>
            </p:cNvPicPr>
            <p:nvPr/>
          </p:nvPicPr>
          <p:blipFill>
            <a:blip r:embed="rId3" cstate="print">
              <a:lum bright="6000" contrast="12000"/>
            </a:blip>
            <a:srcRect/>
            <a:stretch>
              <a:fillRect/>
            </a:stretch>
          </p:blipFill>
          <p:spPr bwMode="auto">
            <a:xfrm>
              <a:off x="3471924" y="1401736"/>
              <a:ext cx="139700" cy="128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" name="그룹 38"/>
          <p:cNvGrpSpPr/>
          <p:nvPr/>
        </p:nvGrpSpPr>
        <p:grpSpPr>
          <a:xfrm>
            <a:off x="455100" y="3252223"/>
            <a:ext cx="8260304" cy="1046544"/>
            <a:chOff x="285720" y="2436809"/>
            <a:chExt cx="8572560" cy="1333500"/>
          </a:xfrm>
        </p:grpSpPr>
        <p:sp>
          <p:nvSpPr>
            <p:cNvPr id="13" name="AutoShape 5"/>
            <p:cNvSpPr>
              <a:spLocks noChangeArrowheads="1"/>
            </p:cNvSpPr>
            <p:nvPr/>
          </p:nvSpPr>
          <p:spPr bwMode="auto">
            <a:xfrm>
              <a:off x="285720" y="2443149"/>
              <a:ext cx="2571768" cy="1285875"/>
            </a:xfrm>
            <a:prstGeom prst="roundRect">
              <a:avLst>
                <a:gd name="adj" fmla="val 4023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F2EEDE"/>
                </a:gs>
              </a:gsLst>
              <a:lin ang="5400000" scaled="1"/>
            </a:gradFill>
            <a:ln w="38100" algn="ctr">
              <a:solidFill>
                <a:srgbClr val="905E28"/>
              </a:solidFill>
              <a:round/>
              <a:headEnd/>
              <a:tailEnd/>
            </a:ln>
          </p:spPr>
          <p:txBody>
            <a:bodyPr wrap="none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latinLnBrk="1" hangingPunct="1">
                <a:spcBef>
                  <a:spcPct val="0"/>
                </a:spcBef>
                <a:buClrTx/>
              </a:pPr>
              <a:r>
                <a:rPr kumimoji="1" lang="ko-KR" altLang="en-US" sz="2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휴먼모음T" pitchFamily="18" charset="-127"/>
                  <a:ea typeface="휴먼모음T" pitchFamily="18" charset="-127"/>
                </a:rPr>
                <a:t>컴퓨터 및 </a:t>
              </a:r>
              <a:endParaRPr kumimoji="1" lang="en-US" altLang="ko-KR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endParaRPr>
            </a:p>
            <a:p>
              <a:pPr algn="ctr" eaLnBrk="1" latinLnBrk="1" hangingPunct="1">
                <a:spcBef>
                  <a:spcPct val="0"/>
                </a:spcBef>
                <a:buClrTx/>
              </a:pPr>
              <a:r>
                <a:rPr kumimoji="1" lang="ko-KR" altLang="en-US" sz="2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휴먼모음T" pitchFamily="18" charset="-127"/>
                  <a:ea typeface="휴먼모음T" pitchFamily="18" charset="-127"/>
                </a:rPr>
                <a:t>주변기기</a:t>
              </a:r>
              <a:endParaRPr kumimoji="1" lang="ko-KR" alt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14" name="AutoShape 205"/>
            <p:cNvSpPr>
              <a:spLocks noChangeArrowheads="1"/>
            </p:cNvSpPr>
            <p:nvPr/>
          </p:nvSpPr>
          <p:spPr bwMode="auto">
            <a:xfrm>
              <a:off x="3068614" y="2436809"/>
              <a:ext cx="5789666" cy="1333500"/>
            </a:xfrm>
            <a:prstGeom prst="roundRect">
              <a:avLst>
                <a:gd name="adj" fmla="val 3958"/>
              </a:avLst>
            </a:prstGeom>
            <a:gradFill rotWithShape="1">
              <a:gsLst>
                <a:gs pos="0">
                  <a:srgbClr val="E4E4E4"/>
                </a:gs>
                <a:gs pos="100000">
                  <a:srgbClr val="E4E4E4">
                    <a:gamma/>
                    <a:tint val="0"/>
                    <a:invGamma/>
                  </a:srgbClr>
                </a:gs>
              </a:gsLst>
              <a:lin ang="0" scaled="1"/>
            </a:gradFill>
            <a:ln w="9525">
              <a:solidFill>
                <a:srgbClr val="808080"/>
              </a:solidFill>
              <a:round/>
              <a:headEnd/>
              <a:tailEnd/>
            </a:ln>
            <a:effectLst>
              <a:outerShdw dist="40161" dir="4293903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defTabSz="881063">
                <a:lnSpc>
                  <a:spcPct val="130000"/>
                </a:lnSpc>
                <a:defRPr/>
              </a:pPr>
              <a:r>
                <a:rPr lang="ko-KR" altLang="en-US" sz="2000" b="0" dirty="0"/>
                <a:t>   </a:t>
              </a:r>
              <a:r>
                <a:rPr lang="en-US" altLang="ko-KR" sz="2000" b="0" dirty="0"/>
                <a:t>  </a:t>
              </a:r>
              <a:r>
                <a:rPr lang="en-US" altLang="ko-KR" sz="2000" b="0" dirty="0" smtClean="0"/>
                <a:t> </a:t>
              </a:r>
              <a:r>
                <a:rPr lang="ko-KR" altLang="en-US" b="0" dirty="0" smtClean="0">
                  <a:latin typeface="HY울릉도M" pitchFamily="18" charset="-127"/>
                  <a:ea typeface="HY울릉도M" pitchFamily="18" charset="-127"/>
                </a:rPr>
                <a:t>컴퓨터</a:t>
              </a:r>
              <a:r>
                <a:rPr lang="en-US" altLang="ko-KR" b="0" dirty="0" smtClean="0">
                  <a:latin typeface="HY울릉도M" pitchFamily="18" charset="-127"/>
                  <a:ea typeface="HY울릉도M" pitchFamily="18" charset="-127"/>
                </a:rPr>
                <a:t>(</a:t>
              </a:r>
              <a:r>
                <a:rPr lang="ko-KR" altLang="en-US" b="0" dirty="0" smtClean="0">
                  <a:latin typeface="HY울릉도M" pitchFamily="18" charset="-127"/>
                  <a:ea typeface="HY울릉도M" pitchFamily="18" charset="-127"/>
                </a:rPr>
                <a:t>개발용 제외</a:t>
              </a:r>
              <a:r>
                <a:rPr lang="en-US" altLang="ko-KR" b="0" dirty="0" smtClean="0">
                  <a:latin typeface="HY울릉도M" pitchFamily="18" charset="-127"/>
                  <a:ea typeface="HY울릉도M" pitchFamily="18" charset="-127"/>
                </a:rPr>
                <a:t>), </a:t>
              </a:r>
              <a:r>
                <a:rPr lang="ko-KR" altLang="en-US" b="0" dirty="0" smtClean="0">
                  <a:latin typeface="HY울릉도M" pitchFamily="18" charset="-127"/>
                  <a:ea typeface="HY울릉도M" pitchFamily="18" charset="-127"/>
                </a:rPr>
                <a:t>프린터</a:t>
              </a:r>
              <a:r>
                <a:rPr lang="en-US" altLang="ko-KR" b="0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b="0" dirty="0" smtClean="0">
                  <a:latin typeface="HY울릉도M" pitchFamily="18" charset="-127"/>
                  <a:ea typeface="HY울릉도M" pitchFamily="18" charset="-127"/>
                </a:rPr>
                <a:t>모뎀</a:t>
              </a:r>
              <a:r>
                <a:rPr lang="en-US" altLang="ko-KR" b="0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b="0" dirty="0" smtClean="0">
                  <a:latin typeface="HY울릉도M" pitchFamily="18" charset="-127"/>
                  <a:ea typeface="HY울릉도M" pitchFamily="18" charset="-127"/>
                </a:rPr>
                <a:t>스캐너</a:t>
              </a:r>
              <a:r>
                <a:rPr lang="en-US" altLang="ko-KR" b="0" dirty="0" smtClean="0">
                  <a:latin typeface="HY울릉도M" pitchFamily="18" charset="-127"/>
                  <a:ea typeface="HY울릉도M" pitchFamily="18" charset="-127"/>
                </a:rPr>
                <a:t>,</a:t>
              </a:r>
              <a:br>
                <a:rPr lang="en-US" altLang="ko-KR" b="0" dirty="0" smtClean="0">
                  <a:latin typeface="HY울릉도M" pitchFamily="18" charset="-127"/>
                  <a:ea typeface="HY울릉도M" pitchFamily="18" charset="-127"/>
                </a:rPr>
              </a:br>
              <a:r>
                <a:rPr lang="en-US" altLang="ko-KR" b="0" dirty="0" smtClean="0">
                  <a:latin typeface="HY울릉도M" pitchFamily="18" charset="-127"/>
                  <a:ea typeface="HY울릉도M" pitchFamily="18" charset="-127"/>
                </a:rPr>
                <a:t>       </a:t>
              </a:r>
              <a:r>
                <a:rPr lang="ko-KR" altLang="en-US" b="0" dirty="0" smtClean="0">
                  <a:latin typeface="HY울릉도M" pitchFamily="18" charset="-127"/>
                  <a:ea typeface="HY울릉도M" pitchFamily="18" charset="-127"/>
                </a:rPr>
                <a:t>일반업무용</a:t>
              </a:r>
              <a:r>
                <a:rPr lang="en-US" altLang="ko-KR" dirty="0" smtClean="0">
                  <a:latin typeface="HY울릉도M" pitchFamily="18" charset="-127"/>
                  <a:ea typeface="HY울릉도M" pitchFamily="18" charset="-127"/>
                </a:rPr>
                <a:t> S/W(MS-Office, </a:t>
              </a: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번역 </a:t>
              </a:r>
              <a:r>
                <a:rPr lang="en-US" altLang="ko-KR" dirty="0" smtClean="0">
                  <a:latin typeface="HY울릉도M" pitchFamily="18" charset="-127"/>
                  <a:ea typeface="HY울릉도M" pitchFamily="18" charset="-127"/>
                </a:rPr>
                <a:t>S/W </a:t>
              </a: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등</a:t>
              </a:r>
              <a:r>
                <a:rPr lang="en-US" altLang="ko-KR" dirty="0" smtClean="0">
                  <a:latin typeface="HY울릉도M" pitchFamily="18" charset="-127"/>
                  <a:ea typeface="HY울릉도M" pitchFamily="18" charset="-127"/>
                </a:rPr>
                <a:t>) </a:t>
              </a: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등</a:t>
              </a:r>
            </a:p>
          </p:txBody>
        </p:sp>
        <p:grpSp>
          <p:nvGrpSpPr>
            <p:cNvPr id="15" name="Group 178"/>
            <p:cNvGrpSpPr>
              <a:grpSpLocks/>
            </p:cNvGrpSpPr>
            <p:nvPr/>
          </p:nvGrpSpPr>
          <p:grpSpPr bwMode="auto">
            <a:xfrm>
              <a:off x="2736826" y="2809853"/>
              <a:ext cx="627063" cy="660398"/>
              <a:chOff x="1045" y="2006"/>
              <a:chExt cx="179" cy="429"/>
            </a:xfrm>
          </p:grpSpPr>
          <p:sp>
            <p:nvSpPr>
              <p:cNvPr id="17" name="AutoShape 179"/>
              <p:cNvSpPr>
                <a:spLocks noChangeArrowheads="1"/>
              </p:cNvSpPr>
              <p:nvPr/>
            </p:nvSpPr>
            <p:spPr bwMode="auto">
              <a:xfrm rot="-5400000">
                <a:off x="1091" y="1960"/>
                <a:ext cx="82" cy="17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646464"/>
                  </a:gs>
                </a:gsLst>
                <a:lin ang="5400000" scaled="1"/>
              </a:gradFill>
              <a:ln w="3175">
                <a:solidFill>
                  <a:schemeClr val="tx1">
                    <a:alpha val="5294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8" name="AutoShape 180"/>
              <p:cNvSpPr>
                <a:spLocks noChangeArrowheads="1"/>
              </p:cNvSpPr>
              <p:nvPr/>
            </p:nvSpPr>
            <p:spPr bwMode="auto">
              <a:xfrm rot="-5400000">
                <a:off x="1097" y="2307"/>
                <a:ext cx="82" cy="17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646464"/>
                  </a:gs>
                </a:gsLst>
                <a:lin ang="5400000" scaled="1"/>
              </a:gradFill>
              <a:ln w="3175">
                <a:solidFill>
                  <a:schemeClr val="tx1">
                    <a:alpha val="5294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pic>
          <p:nvPicPr>
            <p:cNvPr id="16" name="Picture 206" descr="002"/>
            <p:cNvPicPr>
              <a:picLocks noChangeAspect="1" noChangeArrowheads="1"/>
            </p:cNvPicPr>
            <p:nvPr/>
          </p:nvPicPr>
          <p:blipFill>
            <a:blip r:embed="rId3" cstate="print">
              <a:lum bright="6000" contrast="12000"/>
            </a:blip>
            <a:srcRect/>
            <a:stretch>
              <a:fillRect/>
            </a:stretch>
          </p:blipFill>
          <p:spPr bwMode="auto">
            <a:xfrm>
              <a:off x="3471924" y="2845788"/>
              <a:ext cx="139700" cy="128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9" name="그룹 39"/>
          <p:cNvGrpSpPr/>
          <p:nvPr/>
        </p:nvGrpSpPr>
        <p:grpSpPr>
          <a:xfrm>
            <a:off x="455100" y="4379761"/>
            <a:ext cx="8260304" cy="1046544"/>
            <a:chOff x="285720" y="3873510"/>
            <a:chExt cx="8572560" cy="1333500"/>
          </a:xfrm>
        </p:grpSpPr>
        <p:sp>
          <p:nvSpPr>
            <p:cNvPr id="20" name="AutoShape 5"/>
            <p:cNvSpPr>
              <a:spLocks noChangeArrowheads="1"/>
            </p:cNvSpPr>
            <p:nvPr/>
          </p:nvSpPr>
          <p:spPr bwMode="auto">
            <a:xfrm>
              <a:off x="285720" y="3903672"/>
              <a:ext cx="2571768" cy="1285875"/>
            </a:xfrm>
            <a:prstGeom prst="roundRect">
              <a:avLst>
                <a:gd name="adj" fmla="val 4023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F2EEDE"/>
                </a:gs>
              </a:gsLst>
              <a:lin ang="5400000" scaled="1"/>
            </a:gradFill>
            <a:ln w="38100" algn="ctr">
              <a:solidFill>
                <a:srgbClr val="905E28"/>
              </a:solidFill>
              <a:round/>
              <a:headEnd/>
              <a:tailEnd/>
            </a:ln>
          </p:spPr>
          <p:txBody>
            <a:bodyPr wrap="none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latinLnBrk="1" hangingPunct="1">
                <a:spcBef>
                  <a:spcPct val="0"/>
                </a:spcBef>
                <a:buClrTx/>
              </a:pPr>
              <a:r>
                <a:rPr kumimoji="1" lang="ko-KR" altLang="en-US" sz="2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휴먼모음T" pitchFamily="18" charset="-127"/>
                  <a:ea typeface="휴먼모음T" pitchFamily="18" charset="-127"/>
                </a:rPr>
                <a:t>시청각</a:t>
              </a:r>
              <a:endParaRPr kumimoji="1" lang="en-US" altLang="ko-KR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endParaRPr>
            </a:p>
            <a:p>
              <a:pPr algn="ctr" eaLnBrk="1" latinLnBrk="1" hangingPunct="1">
                <a:spcBef>
                  <a:spcPct val="0"/>
                </a:spcBef>
                <a:buClrTx/>
              </a:pPr>
              <a:r>
                <a:rPr kumimoji="1" lang="ko-KR" altLang="en-US" sz="2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휴먼모음T" pitchFamily="18" charset="-127"/>
                  <a:ea typeface="휴먼모음T" pitchFamily="18" charset="-127"/>
                </a:rPr>
                <a:t>기자재</a:t>
              </a:r>
              <a:endParaRPr kumimoji="1" lang="ko-KR" alt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21" name="AutoShape 205"/>
            <p:cNvSpPr>
              <a:spLocks noChangeArrowheads="1"/>
            </p:cNvSpPr>
            <p:nvPr/>
          </p:nvSpPr>
          <p:spPr bwMode="auto">
            <a:xfrm>
              <a:off x="3068614" y="3873510"/>
              <a:ext cx="5789666" cy="1333500"/>
            </a:xfrm>
            <a:prstGeom prst="roundRect">
              <a:avLst>
                <a:gd name="adj" fmla="val 3958"/>
              </a:avLst>
            </a:prstGeom>
            <a:gradFill rotWithShape="1">
              <a:gsLst>
                <a:gs pos="0">
                  <a:srgbClr val="E4E4E4"/>
                </a:gs>
                <a:gs pos="100000">
                  <a:srgbClr val="E4E4E4">
                    <a:gamma/>
                    <a:tint val="0"/>
                    <a:invGamma/>
                  </a:srgbClr>
                </a:gs>
              </a:gsLst>
              <a:lin ang="0" scaled="1"/>
            </a:gradFill>
            <a:ln w="9525">
              <a:solidFill>
                <a:srgbClr val="808080"/>
              </a:solidFill>
              <a:round/>
              <a:headEnd/>
              <a:tailEnd/>
            </a:ln>
            <a:effectLst>
              <a:outerShdw dist="40161" dir="4293903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defTabSz="881063">
                <a:defRPr/>
              </a:pPr>
              <a:r>
                <a:rPr lang="ko-KR" altLang="en-US" sz="2000" b="0" dirty="0"/>
                <a:t> </a:t>
              </a:r>
              <a:r>
                <a:rPr lang="ko-KR" altLang="en-US" sz="2000" dirty="0" smtClean="0"/>
                <a:t>     </a:t>
              </a:r>
              <a:r>
                <a:rPr lang="en-US" altLang="ko-KR" dirty="0" smtClean="0">
                  <a:latin typeface="HY울릉도M" pitchFamily="18" charset="-127"/>
                  <a:ea typeface="HY울릉도M" pitchFamily="18" charset="-127"/>
                </a:rPr>
                <a:t>OHP, </a:t>
              </a: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슬라이드</a:t>
              </a:r>
              <a:r>
                <a:rPr lang="en-US" altLang="ko-KR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dirty="0" err="1" smtClean="0">
                  <a:latin typeface="HY울릉도M" pitchFamily="18" charset="-127"/>
                  <a:ea typeface="HY울릉도M" pitchFamily="18" charset="-127"/>
                </a:rPr>
                <a:t>빔프로젝트</a:t>
              </a:r>
              <a:r>
                <a:rPr lang="en-US" altLang="ko-KR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영사막</a:t>
              </a:r>
              <a:r>
                <a:rPr lang="en-US" altLang="ko-KR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카메라</a:t>
              </a:r>
              <a:r>
                <a:rPr lang="en-US" altLang="ko-KR" dirty="0" smtClean="0">
                  <a:latin typeface="HY울릉도M" pitchFamily="18" charset="-127"/>
                  <a:ea typeface="HY울릉도M" pitchFamily="18" charset="-127"/>
                </a:rPr>
                <a:t>,</a:t>
              </a:r>
            </a:p>
            <a:p>
              <a:pPr defTabSz="881063">
                <a:lnSpc>
                  <a:spcPct val="150000"/>
                </a:lnSpc>
                <a:defRPr/>
              </a:pPr>
              <a:r>
                <a:rPr lang="en-US" altLang="ko-KR" dirty="0" smtClean="0">
                  <a:latin typeface="HY울릉도M" pitchFamily="18" charset="-127"/>
                  <a:ea typeface="HY울릉도M" pitchFamily="18" charset="-127"/>
                </a:rPr>
                <a:t>       </a:t>
              </a: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비디오카메라</a:t>
              </a:r>
            </a:p>
          </p:txBody>
        </p:sp>
        <p:sp>
          <p:nvSpPr>
            <p:cNvPr id="22" name="AutoShape 179"/>
            <p:cNvSpPr>
              <a:spLocks noChangeArrowheads="1"/>
            </p:cNvSpPr>
            <p:nvPr/>
          </p:nvSpPr>
          <p:spPr bwMode="auto">
            <a:xfrm rot="16200000">
              <a:off x="2978485" y="4029699"/>
              <a:ext cx="126230" cy="6060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646464"/>
                </a:gs>
              </a:gsLst>
              <a:lin ang="5400000" scaled="1"/>
            </a:gradFill>
            <a:ln w="3175">
              <a:solidFill>
                <a:schemeClr val="tx1">
                  <a:alpha val="5294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3" name="AutoShape 180"/>
            <p:cNvSpPr>
              <a:spLocks noChangeArrowheads="1"/>
            </p:cNvSpPr>
            <p:nvPr/>
          </p:nvSpPr>
          <p:spPr bwMode="auto">
            <a:xfrm rot="16200000">
              <a:off x="2999504" y="4563867"/>
              <a:ext cx="126230" cy="6060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646464"/>
                </a:gs>
              </a:gsLst>
              <a:lin ang="5400000" scaled="1"/>
            </a:gradFill>
            <a:ln w="3175">
              <a:solidFill>
                <a:schemeClr val="tx1">
                  <a:alpha val="5294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24" name="Picture 206" descr="002"/>
            <p:cNvPicPr>
              <a:picLocks noChangeAspect="1" noChangeArrowheads="1"/>
            </p:cNvPicPr>
            <p:nvPr/>
          </p:nvPicPr>
          <p:blipFill>
            <a:blip r:embed="rId3" cstate="print">
              <a:lum bright="6000" contrast="12000"/>
            </a:blip>
            <a:srcRect/>
            <a:stretch>
              <a:fillRect/>
            </a:stretch>
          </p:blipFill>
          <p:spPr bwMode="auto">
            <a:xfrm>
              <a:off x="3471924" y="4252485"/>
              <a:ext cx="139700" cy="128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5" name="그룹 40"/>
          <p:cNvGrpSpPr/>
          <p:nvPr/>
        </p:nvGrpSpPr>
        <p:grpSpPr>
          <a:xfrm>
            <a:off x="455100" y="5507298"/>
            <a:ext cx="8260304" cy="1046544"/>
            <a:chOff x="285720" y="5310210"/>
            <a:chExt cx="8572560" cy="1333500"/>
          </a:xfrm>
        </p:grpSpPr>
        <p:sp>
          <p:nvSpPr>
            <p:cNvPr id="26" name="AutoShape 5"/>
            <p:cNvSpPr>
              <a:spLocks noChangeArrowheads="1"/>
            </p:cNvSpPr>
            <p:nvPr/>
          </p:nvSpPr>
          <p:spPr bwMode="auto">
            <a:xfrm>
              <a:off x="285720" y="5340372"/>
              <a:ext cx="2571768" cy="1285875"/>
            </a:xfrm>
            <a:prstGeom prst="roundRect">
              <a:avLst>
                <a:gd name="adj" fmla="val 4023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F2EEDE"/>
                </a:gs>
              </a:gsLst>
              <a:lin ang="5400000" scaled="1"/>
            </a:gradFill>
            <a:ln w="38100" algn="ctr">
              <a:solidFill>
                <a:srgbClr val="905E28"/>
              </a:solidFill>
              <a:round/>
              <a:headEnd/>
              <a:tailEnd/>
            </a:ln>
          </p:spPr>
          <p:txBody>
            <a:bodyPr wrap="none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latinLnBrk="1" hangingPunct="1">
                <a:spcBef>
                  <a:spcPct val="0"/>
                </a:spcBef>
                <a:buClrTx/>
              </a:pPr>
              <a:r>
                <a:rPr kumimoji="1" lang="ko-KR" altLang="en-US" sz="2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휴먼모음T" pitchFamily="18" charset="-127"/>
                  <a:ea typeface="휴먼모음T" pitchFamily="18" charset="-127"/>
                </a:rPr>
                <a:t>일   반</a:t>
              </a:r>
              <a:endParaRPr kumimoji="1" lang="en-US" altLang="ko-KR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endParaRPr>
            </a:p>
            <a:p>
              <a:pPr algn="ctr" eaLnBrk="1" latinLnBrk="1" hangingPunct="1">
                <a:spcBef>
                  <a:spcPct val="0"/>
                </a:spcBef>
                <a:buClrTx/>
              </a:pPr>
              <a:r>
                <a:rPr kumimoji="1" lang="ko-KR" altLang="en-US" sz="2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휴먼모음T" pitchFamily="18" charset="-127"/>
                  <a:ea typeface="휴먼모음T" pitchFamily="18" charset="-127"/>
                </a:rPr>
                <a:t>가전제품</a:t>
              </a:r>
              <a:endParaRPr kumimoji="1" lang="ko-KR" alt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27" name="AutoShape 205"/>
            <p:cNvSpPr>
              <a:spLocks noChangeArrowheads="1"/>
            </p:cNvSpPr>
            <p:nvPr/>
          </p:nvSpPr>
          <p:spPr bwMode="auto">
            <a:xfrm>
              <a:off x="3068614" y="5310210"/>
              <a:ext cx="5789666" cy="1333500"/>
            </a:xfrm>
            <a:prstGeom prst="roundRect">
              <a:avLst>
                <a:gd name="adj" fmla="val 3958"/>
              </a:avLst>
            </a:prstGeom>
            <a:gradFill rotWithShape="1">
              <a:gsLst>
                <a:gs pos="0">
                  <a:srgbClr val="E4E4E4"/>
                </a:gs>
                <a:gs pos="100000">
                  <a:srgbClr val="E4E4E4">
                    <a:gamma/>
                    <a:tint val="0"/>
                    <a:invGamma/>
                  </a:srgbClr>
                </a:gs>
              </a:gsLst>
              <a:lin ang="0" scaled="1"/>
            </a:gradFill>
            <a:ln w="9525">
              <a:solidFill>
                <a:srgbClr val="808080"/>
              </a:solidFill>
              <a:round/>
              <a:headEnd/>
              <a:tailEnd/>
            </a:ln>
            <a:effectLst>
              <a:outerShdw dist="40161" dir="4293903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defTabSz="881063">
                <a:defRPr/>
              </a:pPr>
              <a:r>
                <a:rPr lang="ko-KR" altLang="en-US" sz="2000" b="0" dirty="0"/>
                <a:t>   </a:t>
              </a:r>
              <a:r>
                <a:rPr lang="en-US" altLang="ko-KR" sz="2000" b="0" dirty="0"/>
                <a:t> </a:t>
              </a:r>
              <a:r>
                <a:rPr lang="en-US" altLang="ko-KR" sz="2000" b="0" dirty="0" smtClean="0"/>
                <a:t>  </a:t>
              </a:r>
              <a:r>
                <a:rPr lang="ko-KR" altLang="en-US" sz="1600" b="0" dirty="0" smtClean="0">
                  <a:latin typeface="HY울릉도M" pitchFamily="18" charset="-127"/>
                  <a:ea typeface="HY울릉도M" pitchFamily="18" charset="-127"/>
                </a:rPr>
                <a:t>냉장고</a:t>
              </a:r>
              <a:r>
                <a:rPr lang="en-US" altLang="ko-KR" sz="1600" b="0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sz="1600" b="0" dirty="0" err="1" smtClean="0">
                  <a:latin typeface="HY울릉도M" pitchFamily="18" charset="-127"/>
                  <a:ea typeface="HY울릉도M" pitchFamily="18" charset="-127"/>
                </a:rPr>
                <a:t>냉동고</a:t>
              </a:r>
              <a:r>
                <a:rPr lang="en-US" altLang="ko-KR" sz="1600" b="0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sz="1600" b="0" dirty="0" err="1" smtClean="0">
                  <a:latin typeface="HY울릉도M" pitchFamily="18" charset="-127"/>
                  <a:ea typeface="HY울릉도M" pitchFamily="18" charset="-127"/>
                </a:rPr>
                <a:t>항온항습기</a:t>
              </a:r>
              <a:r>
                <a:rPr lang="en-US" altLang="ko-KR" sz="1600" b="0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sz="1600" b="0" dirty="0" smtClean="0">
                  <a:latin typeface="HY울릉도M" pitchFamily="18" charset="-127"/>
                  <a:ea typeface="HY울릉도M" pitchFamily="18" charset="-127"/>
                </a:rPr>
                <a:t>보일러</a:t>
              </a:r>
              <a:r>
                <a:rPr lang="en-US" altLang="ko-KR" sz="1600" b="0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sz="1600" b="0" dirty="0" smtClean="0">
                  <a:latin typeface="HY울릉도M" pitchFamily="18" charset="-127"/>
                  <a:ea typeface="HY울릉도M" pitchFamily="18" charset="-127"/>
                </a:rPr>
                <a:t>방열기</a:t>
              </a:r>
              <a:r>
                <a:rPr lang="en-US" altLang="ko-KR" sz="1600" b="0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sz="1600" b="0" dirty="0" smtClean="0">
                  <a:latin typeface="HY울릉도M" pitchFamily="18" charset="-127"/>
                  <a:ea typeface="HY울릉도M" pitchFamily="18" charset="-127"/>
                </a:rPr>
                <a:t>전기로</a:t>
              </a:r>
              <a:endParaRPr lang="en-US" altLang="ko-KR" sz="1600" dirty="0" smtClean="0">
                <a:latin typeface="HY울릉도M" pitchFamily="18" charset="-127"/>
                <a:ea typeface="HY울릉도M" pitchFamily="18" charset="-127"/>
              </a:endParaRPr>
            </a:p>
            <a:p>
              <a:pPr defTabSz="881063">
                <a:lnSpc>
                  <a:spcPct val="150000"/>
                </a:lnSpc>
                <a:defRPr/>
              </a:pPr>
              <a:r>
                <a:rPr lang="en-US" altLang="ko-KR" sz="1600" dirty="0" smtClean="0">
                  <a:latin typeface="HY울릉도M" pitchFamily="18" charset="-127"/>
                  <a:ea typeface="HY울릉도M" pitchFamily="18" charset="-127"/>
                </a:rPr>
                <a:t>       </a:t>
              </a:r>
              <a:r>
                <a:rPr lang="ko-KR" altLang="en-US" sz="1600" dirty="0" smtClean="0">
                  <a:latin typeface="HY울릉도M" pitchFamily="18" charset="-127"/>
                  <a:ea typeface="HY울릉도M" pitchFamily="18" charset="-127"/>
                </a:rPr>
                <a:t>에어컨</a:t>
              </a:r>
              <a:r>
                <a:rPr lang="en-US" altLang="ko-KR" sz="1600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sz="1600" dirty="0" smtClean="0">
                  <a:latin typeface="HY울릉도M" pitchFamily="18" charset="-127"/>
                  <a:ea typeface="HY울릉도M" pitchFamily="18" charset="-127"/>
                </a:rPr>
                <a:t>건조기</a:t>
              </a:r>
              <a:r>
                <a:rPr lang="en-US" altLang="ko-KR" sz="1600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sz="1600" dirty="0" smtClean="0">
                  <a:latin typeface="HY울릉도M" pitchFamily="18" charset="-127"/>
                  <a:ea typeface="HY울릉도M" pitchFamily="18" charset="-127"/>
                </a:rPr>
                <a:t>순간온수기</a:t>
              </a:r>
              <a:r>
                <a:rPr lang="en-US" altLang="ko-KR" sz="1600" dirty="0" smtClean="0">
                  <a:latin typeface="HY울릉도M" pitchFamily="18" charset="-127"/>
                  <a:ea typeface="HY울릉도M" pitchFamily="18" charset="-127"/>
                </a:rPr>
                <a:t>, TV, </a:t>
              </a:r>
              <a:r>
                <a:rPr lang="ko-KR" altLang="en-US" sz="1600" dirty="0" smtClean="0">
                  <a:latin typeface="HY울릉도M" pitchFamily="18" charset="-127"/>
                  <a:ea typeface="HY울릉도M" pitchFamily="18" charset="-127"/>
                </a:rPr>
                <a:t>비디오</a:t>
              </a:r>
              <a:r>
                <a:rPr lang="en-US" altLang="ko-KR" sz="1600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sz="1600" dirty="0" smtClean="0">
                  <a:latin typeface="HY울릉도M" pitchFamily="18" charset="-127"/>
                  <a:ea typeface="HY울릉도M" pitchFamily="18" charset="-127"/>
                </a:rPr>
                <a:t>난로</a:t>
              </a:r>
              <a:r>
                <a:rPr lang="en-US" altLang="ko-KR" sz="1600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sz="1600" dirty="0" smtClean="0">
                  <a:latin typeface="HY울릉도M" pitchFamily="18" charset="-127"/>
                  <a:ea typeface="HY울릉도M" pitchFamily="18" charset="-127"/>
                </a:rPr>
                <a:t>선풍기</a:t>
              </a:r>
              <a:r>
                <a:rPr lang="en-US" altLang="ko-KR" sz="1600" dirty="0" smtClean="0">
                  <a:latin typeface="HY울릉도M" pitchFamily="18" charset="-127"/>
                  <a:ea typeface="HY울릉도M" pitchFamily="18" charset="-127"/>
                </a:rPr>
                <a:t/>
              </a:r>
              <a:br>
                <a:rPr lang="en-US" altLang="ko-KR" sz="1600" dirty="0" smtClean="0">
                  <a:latin typeface="HY울릉도M" pitchFamily="18" charset="-127"/>
                  <a:ea typeface="HY울릉도M" pitchFamily="18" charset="-127"/>
                </a:rPr>
              </a:br>
              <a:r>
                <a:rPr lang="en-US" altLang="ko-KR" sz="1600" dirty="0" smtClean="0">
                  <a:latin typeface="HY울릉도M" pitchFamily="18" charset="-127"/>
                  <a:ea typeface="HY울릉도M" pitchFamily="18" charset="-127"/>
                </a:rPr>
                <a:t>       </a:t>
              </a:r>
              <a:r>
                <a:rPr lang="ko-KR" altLang="en-US" sz="1600" dirty="0" smtClean="0">
                  <a:latin typeface="HY울릉도M" pitchFamily="18" charset="-127"/>
                  <a:ea typeface="HY울릉도M" pitchFamily="18" charset="-127"/>
                </a:rPr>
                <a:t>오디오</a:t>
              </a:r>
              <a:r>
                <a:rPr lang="en-US" altLang="ko-KR" sz="1600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sz="1600" dirty="0" smtClean="0">
                  <a:latin typeface="HY울릉도M" pitchFamily="18" charset="-127"/>
                  <a:ea typeface="HY울릉도M" pitchFamily="18" charset="-127"/>
                </a:rPr>
                <a:t>무선송수신기</a:t>
              </a:r>
              <a:r>
                <a:rPr lang="en-US" altLang="ko-KR" sz="1600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sz="1600" dirty="0" smtClean="0">
                  <a:latin typeface="HY울릉도M" pitchFamily="18" charset="-127"/>
                  <a:ea typeface="HY울릉도M" pitchFamily="18" charset="-127"/>
                </a:rPr>
                <a:t>조명기기</a:t>
              </a:r>
              <a:r>
                <a:rPr lang="en-US" altLang="ko-KR" sz="1600" dirty="0" smtClean="0">
                  <a:latin typeface="HY울릉도M" pitchFamily="18" charset="-127"/>
                  <a:ea typeface="HY울릉도M" pitchFamily="18" charset="-127"/>
                </a:rPr>
                <a:t>, </a:t>
              </a:r>
              <a:r>
                <a:rPr lang="ko-KR" altLang="en-US" sz="1600" dirty="0" smtClean="0">
                  <a:latin typeface="HY울릉도M" pitchFamily="18" charset="-127"/>
                  <a:ea typeface="HY울릉도M" pitchFamily="18" charset="-127"/>
                </a:rPr>
                <a:t>정수기 등</a:t>
              </a:r>
            </a:p>
          </p:txBody>
        </p:sp>
        <p:sp>
          <p:nvSpPr>
            <p:cNvPr id="28" name="AutoShape 179"/>
            <p:cNvSpPr>
              <a:spLocks noChangeArrowheads="1"/>
            </p:cNvSpPr>
            <p:nvPr/>
          </p:nvSpPr>
          <p:spPr bwMode="auto">
            <a:xfrm rot="16200000">
              <a:off x="2978485" y="5466399"/>
              <a:ext cx="126230" cy="6060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646464"/>
                </a:gs>
              </a:gsLst>
              <a:lin ang="5400000" scaled="1"/>
            </a:gradFill>
            <a:ln w="3175">
              <a:solidFill>
                <a:schemeClr val="tx1">
                  <a:alpha val="5294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9" name="AutoShape 180"/>
            <p:cNvSpPr>
              <a:spLocks noChangeArrowheads="1"/>
            </p:cNvSpPr>
            <p:nvPr/>
          </p:nvSpPr>
          <p:spPr bwMode="auto">
            <a:xfrm rot="16200000">
              <a:off x="2999504" y="6000567"/>
              <a:ext cx="126230" cy="6060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646464"/>
                </a:gs>
              </a:gsLst>
              <a:lin ang="5400000" scaled="1"/>
            </a:gradFill>
            <a:ln w="3175">
              <a:solidFill>
                <a:schemeClr val="tx1">
                  <a:alpha val="5294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30" name="Picture 206" descr="002"/>
            <p:cNvPicPr>
              <a:picLocks noChangeAspect="1" noChangeArrowheads="1"/>
            </p:cNvPicPr>
            <p:nvPr/>
          </p:nvPicPr>
          <p:blipFill>
            <a:blip r:embed="rId3" cstate="print">
              <a:lum bright="6000" contrast="12000"/>
            </a:blip>
            <a:srcRect/>
            <a:stretch>
              <a:fillRect/>
            </a:stretch>
          </p:blipFill>
          <p:spPr bwMode="auto">
            <a:xfrm>
              <a:off x="3437296" y="5540143"/>
              <a:ext cx="139700" cy="128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1" name="그룹 36"/>
          <p:cNvGrpSpPr/>
          <p:nvPr/>
        </p:nvGrpSpPr>
        <p:grpSpPr>
          <a:xfrm>
            <a:off x="259276" y="933848"/>
            <a:ext cx="8643938" cy="1152528"/>
            <a:chOff x="259276" y="933848"/>
            <a:chExt cx="8643938" cy="1152528"/>
          </a:xfrm>
        </p:grpSpPr>
        <p:pic>
          <p:nvPicPr>
            <p:cNvPr id="32" name="Picture 12" descr="3page바박스"/>
            <p:cNvPicPr>
              <a:picLocks noChangeAspect="1" noChangeArrowheads="1"/>
            </p:cNvPicPr>
            <p:nvPr/>
          </p:nvPicPr>
          <p:blipFill>
            <a:blip r:embed="rId4" cstate="print"/>
            <a:srcRect l="5000" t="50000" r="4723" b="40741"/>
            <a:stretch>
              <a:fillRect/>
            </a:stretch>
          </p:blipFill>
          <p:spPr bwMode="auto">
            <a:xfrm>
              <a:off x="259276" y="933848"/>
              <a:ext cx="8643938" cy="1152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TextBox 32"/>
            <p:cNvSpPr txBox="1"/>
            <p:nvPr/>
          </p:nvSpPr>
          <p:spPr>
            <a:xfrm>
              <a:off x="1482720" y="1346942"/>
              <a:ext cx="4889480" cy="43088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ko-KR" altLang="en-US" sz="2200" dirty="0" err="1" smtClean="0">
                  <a:latin typeface="HY헤드라인M" pitchFamily="18" charset="-127"/>
                  <a:ea typeface="HY헤드라인M" pitchFamily="18" charset="-127"/>
                </a:rPr>
                <a:t>범용성</a:t>
              </a:r>
              <a:r>
                <a:rPr lang="ko-KR" altLang="en-US" sz="2200" dirty="0" smtClean="0">
                  <a:latin typeface="HY헤드라인M" pitchFamily="18" charset="-127"/>
                  <a:ea typeface="HY헤드라인M" pitchFamily="18" charset="-127"/>
                </a:rPr>
                <a:t> 장비 및 공통성 연구기자재 예</a:t>
              </a:r>
              <a:endParaRPr lang="ko-KR" altLang="en-US" sz="2200" dirty="0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39552" y="1344046"/>
              <a:ext cx="8384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20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참</a:t>
              </a:r>
              <a:r>
                <a:rPr lang="ko-KR" altLang="en-US" sz="22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고</a:t>
              </a:r>
              <a:endParaRPr lang="ko-KR" altLang="en-US" sz="22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8" descr="감사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3213100"/>
            <a:ext cx="46291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4"/>
          <p:cNvSpPr>
            <a:spLocks noChangeArrowheads="1"/>
          </p:cNvSpPr>
          <p:nvPr/>
        </p:nvSpPr>
        <p:spPr bwMode="auto">
          <a:xfrm>
            <a:off x="250825" y="1268413"/>
            <a:ext cx="86756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8642" name="AutoShape 50"/>
          <p:cNvSpPr>
            <a:spLocks noChangeArrowheads="1"/>
          </p:cNvSpPr>
          <p:nvPr/>
        </p:nvSpPr>
        <p:spPr bwMode="auto">
          <a:xfrm>
            <a:off x="611188" y="2060575"/>
            <a:ext cx="7921625" cy="4032250"/>
          </a:xfrm>
          <a:prstGeom prst="roundRect">
            <a:avLst>
              <a:gd name="adj" fmla="val 4324"/>
            </a:avLst>
          </a:prstGeom>
          <a:gradFill rotWithShape="1">
            <a:gsLst>
              <a:gs pos="0">
                <a:schemeClr val="hlink"/>
              </a:gs>
              <a:gs pos="50000">
                <a:schemeClr val="bg1"/>
              </a:gs>
              <a:gs pos="100000">
                <a:schemeClr val="hlink"/>
              </a:gs>
            </a:gsLst>
            <a:lin ang="5400000" scaled="1"/>
          </a:gradFill>
          <a:ln w="38100">
            <a:solidFill>
              <a:schemeClr val="bg1">
                <a:alpha val="9294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defRPr/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5124" name="Picture 13" descr="13 박스"/>
          <p:cNvPicPr>
            <a:picLocks noChangeAspect="1" noChangeArrowheads="1"/>
          </p:cNvPicPr>
          <p:nvPr/>
        </p:nvPicPr>
        <p:blipFill>
          <a:blip r:embed="rId2" cstate="print"/>
          <a:srcRect l="72865" t="67084" r="3021" b="15022"/>
          <a:stretch>
            <a:fillRect/>
          </a:stretch>
        </p:blipFill>
        <p:spPr bwMode="auto">
          <a:xfrm>
            <a:off x="1517650" y="3251200"/>
            <a:ext cx="280828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97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7042150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I. </a:t>
            </a: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지역기반육성기술개발사업</a:t>
            </a:r>
            <a:r>
              <a:rPr lang="en-US" altLang="ko-KR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일반사항</a:t>
            </a:r>
            <a:endParaRPr lang="ko-KR" altLang="en-US" sz="2800" b="1" dirty="0">
              <a:solidFill>
                <a:srgbClr val="CC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5126" name="Group 52"/>
          <p:cNvGrpSpPr>
            <a:grpSpLocks/>
          </p:cNvGrpSpPr>
          <p:nvPr/>
        </p:nvGrpSpPr>
        <p:grpSpPr bwMode="auto">
          <a:xfrm>
            <a:off x="323850" y="1282700"/>
            <a:ext cx="4043363" cy="652463"/>
            <a:chOff x="204" y="754"/>
            <a:chExt cx="2547" cy="411"/>
          </a:xfrm>
        </p:grpSpPr>
        <p:grpSp>
          <p:nvGrpSpPr>
            <p:cNvPr id="5168" name="Group 42"/>
            <p:cNvGrpSpPr>
              <a:grpSpLocks/>
            </p:cNvGrpSpPr>
            <p:nvPr/>
          </p:nvGrpSpPr>
          <p:grpSpPr bwMode="auto">
            <a:xfrm>
              <a:off x="476" y="754"/>
              <a:ext cx="2275" cy="363"/>
              <a:chOff x="2336" y="754"/>
              <a:chExt cx="3084" cy="266"/>
            </a:xfrm>
          </p:grpSpPr>
          <p:pic>
            <p:nvPicPr>
              <p:cNvPr id="5176" name="Picture 10" descr="13 박스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72552" t="45509" r="2864" b="32916"/>
              <a:stretch>
                <a:fillRect/>
              </a:stretch>
            </p:blipFill>
            <p:spPr bwMode="auto">
              <a:xfrm>
                <a:off x="2336" y="754"/>
                <a:ext cx="3084" cy="2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77" name="Text Box 2144"/>
              <p:cNvSpPr txBox="1">
                <a:spLocks noChangeArrowheads="1"/>
              </p:cNvSpPr>
              <p:nvPr/>
            </p:nvSpPr>
            <p:spPr bwMode="auto">
              <a:xfrm>
                <a:off x="2682" y="766"/>
                <a:ext cx="2346" cy="21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ko-KR" altLang="en-US" sz="2400" b="1">
                    <a:solidFill>
                      <a:schemeClr val="tx1"/>
                    </a:solidFill>
                    <a:ea typeface="휴먼신그래픽"/>
                    <a:cs typeface="휴먼신그래픽"/>
                  </a:rPr>
                  <a:t>추진체계</a:t>
                </a:r>
                <a:endParaRPr lang="en-US" altLang="ko-KR" sz="2400" b="1">
                  <a:solidFill>
                    <a:schemeClr val="tx1"/>
                  </a:solidFill>
                  <a:ea typeface="휴먼신그래픽"/>
                  <a:cs typeface="휴먼신그래픽"/>
                </a:endParaRPr>
              </a:p>
            </p:txBody>
          </p:sp>
        </p:grpSp>
        <p:pic>
          <p:nvPicPr>
            <p:cNvPr id="5169" name="Picture 4" descr="2"/>
            <p:cNvPicPr>
              <a:picLocks noChangeAspect="1" noChangeArrowheads="1"/>
            </p:cNvPicPr>
            <p:nvPr/>
          </p:nvPicPr>
          <p:blipFill>
            <a:blip r:embed="rId3" cstate="print"/>
            <a:srcRect l="56512" t="27689" r="39474" b="61571"/>
            <a:stretch>
              <a:fillRect/>
            </a:stretch>
          </p:blipFill>
          <p:spPr bwMode="auto">
            <a:xfrm>
              <a:off x="204" y="780"/>
              <a:ext cx="32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170" name="Group 33"/>
            <p:cNvGrpSpPr>
              <a:grpSpLocks/>
            </p:cNvGrpSpPr>
            <p:nvPr/>
          </p:nvGrpSpPr>
          <p:grpSpPr bwMode="auto">
            <a:xfrm>
              <a:off x="285" y="824"/>
              <a:ext cx="210" cy="295"/>
              <a:chOff x="241" y="796"/>
              <a:chExt cx="325" cy="493"/>
            </a:xfrm>
          </p:grpSpPr>
          <p:grpSp>
            <p:nvGrpSpPr>
              <p:cNvPr id="5171" name="Group 34"/>
              <p:cNvGrpSpPr>
                <a:grpSpLocks/>
              </p:cNvGrpSpPr>
              <p:nvPr/>
            </p:nvGrpSpPr>
            <p:grpSpPr bwMode="auto">
              <a:xfrm>
                <a:off x="241" y="796"/>
                <a:ext cx="325" cy="321"/>
                <a:chOff x="143" y="597"/>
                <a:chExt cx="272" cy="272"/>
              </a:xfrm>
            </p:grpSpPr>
            <p:sp>
              <p:nvSpPr>
                <p:cNvPr id="170019" name="Oval 35"/>
                <p:cNvSpPr>
                  <a:spLocks noChangeArrowheads="1"/>
                </p:cNvSpPr>
                <p:nvPr/>
              </p:nvSpPr>
              <p:spPr bwMode="auto">
                <a:xfrm>
                  <a:off x="143" y="597"/>
                  <a:ext cx="272" cy="272"/>
                </a:xfrm>
                <a:prstGeom prst="ellipse">
                  <a:avLst/>
                </a:prstGeom>
                <a:solidFill>
                  <a:srgbClr val="003366">
                    <a:alpha val="23000"/>
                  </a:srgbClr>
                </a:solidFill>
                <a:ln w="2734">
                  <a:noFill/>
                  <a:round/>
                  <a:headEnd/>
                  <a:tailEnd/>
                </a:ln>
                <a:effectLst>
                  <a:outerShdw dist="17364" dir="2700000" algn="ctr" rotWithShape="0">
                    <a:srgbClr val="808080"/>
                  </a:outerShdw>
                </a:effectLst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  <a:defRPr/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5174" name="Oval 36"/>
                <p:cNvSpPr>
                  <a:spLocks noChangeArrowheads="1"/>
                </p:cNvSpPr>
                <p:nvPr/>
              </p:nvSpPr>
              <p:spPr bwMode="auto">
                <a:xfrm>
                  <a:off x="157" y="611"/>
                  <a:ext cx="245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1789D"/>
                    </a:gs>
                    <a:gs pos="50000">
                      <a:srgbClr val="ADEAFF"/>
                    </a:gs>
                    <a:gs pos="100000">
                      <a:srgbClr val="01789D"/>
                    </a:gs>
                  </a:gsLst>
                  <a:lin ang="0" scaled="1"/>
                </a:gradFill>
                <a:ln w="12278">
                  <a:solidFill>
                    <a:srgbClr val="004852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5175" name="Oval 37"/>
                <p:cNvSpPr>
                  <a:spLocks noChangeArrowheads="1"/>
                </p:cNvSpPr>
                <p:nvPr/>
              </p:nvSpPr>
              <p:spPr bwMode="auto">
                <a:xfrm>
                  <a:off x="188" y="611"/>
                  <a:ext cx="187" cy="1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>
                        <a:alpha val="48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 w="28575">
                  <a:noFill/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</p:grpSp>
          <p:sp>
            <p:nvSpPr>
              <p:cNvPr id="5172" name="Rectangle 38"/>
              <p:cNvSpPr>
                <a:spLocks noChangeArrowheads="1"/>
              </p:cNvSpPr>
              <p:nvPr/>
            </p:nvSpPr>
            <p:spPr bwMode="white">
              <a:xfrm>
                <a:off x="262" y="808"/>
                <a:ext cx="161" cy="4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9575" tIns="46378" rIns="89575" bIns="46378">
                <a:spAutoFit/>
              </a:bodyPr>
              <a:lstStyle/>
              <a:p>
                <a:pPr fontAlgn="t">
                  <a:lnSpc>
                    <a:spcPct val="100000"/>
                  </a:lnSpc>
                </a:pPr>
                <a:endParaRPr lang="en-US" altLang="ko-KR" sz="2400" b="1" i="1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  <a:sym typeface="Wingdings" pitchFamily="2" charset="2"/>
                </a:endParaRPr>
              </a:p>
            </p:txBody>
          </p:sp>
        </p:grpSp>
      </p:grpSp>
      <p:pic>
        <p:nvPicPr>
          <p:cNvPr id="5127" name="Picture 13" descr="13 박스"/>
          <p:cNvPicPr>
            <a:picLocks noChangeAspect="1" noChangeArrowheads="1"/>
          </p:cNvPicPr>
          <p:nvPr/>
        </p:nvPicPr>
        <p:blipFill>
          <a:blip r:embed="rId2" cstate="print"/>
          <a:srcRect l="72865" t="67084" r="3021" b="15022"/>
          <a:stretch>
            <a:fillRect/>
          </a:stretch>
        </p:blipFill>
        <p:spPr bwMode="auto">
          <a:xfrm>
            <a:off x="1763713" y="2203450"/>
            <a:ext cx="2262187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Text Box 2144"/>
          <p:cNvSpPr txBox="1">
            <a:spLocks noChangeArrowheads="1"/>
          </p:cNvSpPr>
          <p:nvPr/>
        </p:nvSpPr>
        <p:spPr bwMode="auto">
          <a:xfrm>
            <a:off x="1833563" y="2373313"/>
            <a:ext cx="21590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762000">
              <a:lnSpc>
                <a:spcPct val="100000"/>
              </a:lnSpc>
            </a:pPr>
            <a:r>
              <a:rPr lang="ko-KR" altLang="en-US" sz="2000" b="1">
                <a:solidFill>
                  <a:schemeClr val="tx1"/>
                </a:solidFill>
                <a:ea typeface="휴먼신그래픽"/>
                <a:cs typeface="휴먼신그래픽"/>
              </a:rPr>
              <a:t>경상남도</a:t>
            </a:r>
            <a:endParaRPr lang="en-US" altLang="ko-KR" sz="2000" b="1">
              <a:solidFill>
                <a:schemeClr val="tx1"/>
              </a:solidFill>
              <a:ea typeface="휴먼신그래픽"/>
              <a:cs typeface="휴먼신그래픽"/>
            </a:endParaRPr>
          </a:p>
        </p:txBody>
      </p:sp>
      <p:grpSp>
        <p:nvGrpSpPr>
          <p:cNvPr id="5129" name="Group 65"/>
          <p:cNvGrpSpPr>
            <a:grpSpLocks/>
          </p:cNvGrpSpPr>
          <p:nvPr/>
        </p:nvGrpSpPr>
        <p:grpSpPr bwMode="auto">
          <a:xfrm>
            <a:off x="5795963" y="3074988"/>
            <a:ext cx="2251075" cy="568325"/>
            <a:chOff x="3651" y="1480"/>
            <a:chExt cx="1418" cy="358"/>
          </a:xfrm>
        </p:grpSpPr>
        <p:pic>
          <p:nvPicPr>
            <p:cNvPr id="5166" name="Picture 32" descr="13 박스"/>
            <p:cNvPicPr>
              <a:picLocks noChangeAspect="1" noChangeArrowheads="1"/>
            </p:cNvPicPr>
            <p:nvPr/>
          </p:nvPicPr>
          <p:blipFill>
            <a:blip r:embed="rId2" cstate="print"/>
            <a:srcRect l="1910" t="67940" r="68733" b="23306"/>
            <a:stretch>
              <a:fillRect/>
            </a:stretch>
          </p:blipFill>
          <p:spPr bwMode="auto">
            <a:xfrm>
              <a:off x="3651" y="1480"/>
              <a:ext cx="1418" cy="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67" name="Text Box 2144"/>
            <p:cNvSpPr txBox="1">
              <a:spLocks noChangeArrowheads="1"/>
            </p:cNvSpPr>
            <p:nvPr/>
          </p:nvSpPr>
          <p:spPr bwMode="auto">
            <a:xfrm>
              <a:off x="3696" y="1570"/>
              <a:ext cx="1360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762000">
                <a:lnSpc>
                  <a:spcPct val="100000"/>
                </a:lnSpc>
              </a:pPr>
              <a:r>
                <a:rPr lang="ko-KR" altLang="en-US" b="1">
                  <a:solidFill>
                    <a:schemeClr val="tx1"/>
                  </a:solidFill>
                  <a:ea typeface="휴먼신그래픽"/>
                  <a:cs typeface="휴먼신그래픽"/>
                </a:rPr>
                <a:t>조정위원회</a:t>
              </a:r>
              <a:endParaRPr lang="en-US" altLang="ko-KR" b="1">
                <a:solidFill>
                  <a:schemeClr val="tx1"/>
                </a:solidFill>
                <a:ea typeface="휴먼신그래픽"/>
                <a:cs typeface="휴먼신그래픽"/>
              </a:endParaRPr>
            </a:p>
          </p:txBody>
        </p:sp>
      </p:grpSp>
      <p:grpSp>
        <p:nvGrpSpPr>
          <p:cNvPr id="5130" name="Group 66"/>
          <p:cNvGrpSpPr>
            <a:grpSpLocks/>
          </p:cNvGrpSpPr>
          <p:nvPr/>
        </p:nvGrpSpPr>
        <p:grpSpPr bwMode="auto">
          <a:xfrm>
            <a:off x="5819775" y="3575050"/>
            <a:ext cx="2251075" cy="568325"/>
            <a:chOff x="3651" y="1480"/>
            <a:chExt cx="1418" cy="358"/>
          </a:xfrm>
        </p:grpSpPr>
        <p:pic>
          <p:nvPicPr>
            <p:cNvPr id="5164" name="Picture 32" descr="13 박스"/>
            <p:cNvPicPr>
              <a:picLocks noChangeAspect="1" noChangeArrowheads="1"/>
            </p:cNvPicPr>
            <p:nvPr/>
          </p:nvPicPr>
          <p:blipFill>
            <a:blip r:embed="rId2" cstate="print"/>
            <a:srcRect l="1910" t="67940" r="68733" b="23306"/>
            <a:stretch>
              <a:fillRect/>
            </a:stretch>
          </p:blipFill>
          <p:spPr bwMode="auto">
            <a:xfrm>
              <a:off x="3651" y="1480"/>
              <a:ext cx="1418" cy="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65" name="Text Box 2144"/>
            <p:cNvSpPr txBox="1">
              <a:spLocks noChangeArrowheads="1"/>
            </p:cNvSpPr>
            <p:nvPr/>
          </p:nvSpPr>
          <p:spPr bwMode="auto">
            <a:xfrm>
              <a:off x="3696" y="1570"/>
              <a:ext cx="1360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762000">
                <a:lnSpc>
                  <a:spcPct val="100000"/>
                </a:lnSpc>
              </a:pPr>
              <a:r>
                <a:rPr lang="ko-KR" altLang="en-US" b="1">
                  <a:solidFill>
                    <a:schemeClr val="tx1"/>
                  </a:solidFill>
                  <a:ea typeface="휴먼신그래픽"/>
                  <a:cs typeface="휴먼신그래픽"/>
                </a:rPr>
                <a:t>평가위원회</a:t>
              </a:r>
              <a:endParaRPr lang="en-US" altLang="ko-KR" b="1">
                <a:solidFill>
                  <a:schemeClr val="tx1"/>
                </a:solidFill>
                <a:ea typeface="휴먼신그래픽"/>
                <a:cs typeface="휴먼신그래픽"/>
              </a:endParaRPr>
            </a:p>
          </p:txBody>
        </p:sp>
      </p:grpSp>
      <p:sp>
        <p:nvSpPr>
          <p:cNvPr id="5131" name="Text Box 2144"/>
          <p:cNvSpPr txBox="1">
            <a:spLocks noChangeArrowheads="1"/>
          </p:cNvSpPr>
          <p:nvPr/>
        </p:nvSpPr>
        <p:spPr bwMode="auto">
          <a:xfrm>
            <a:off x="1692275" y="3429000"/>
            <a:ext cx="24495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762000">
              <a:lnSpc>
                <a:spcPct val="100000"/>
              </a:lnSpc>
            </a:pPr>
            <a:r>
              <a:rPr lang="ko-KR" altLang="en-US" sz="2000" b="1">
                <a:solidFill>
                  <a:schemeClr val="tx1"/>
                </a:solidFill>
                <a:ea typeface="휴먼신그래픽"/>
                <a:cs typeface="휴먼신그래픽"/>
              </a:rPr>
              <a:t>평가단</a:t>
            </a:r>
          </a:p>
        </p:txBody>
      </p:sp>
      <p:pic>
        <p:nvPicPr>
          <p:cNvPr id="5132" name="Picture 7" descr="13 박스"/>
          <p:cNvPicPr>
            <a:picLocks noChangeAspect="1" noChangeArrowheads="1"/>
          </p:cNvPicPr>
          <p:nvPr/>
        </p:nvPicPr>
        <p:blipFill>
          <a:blip r:embed="rId2" cstate="print"/>
          <a:srcRect l="72534" t="20532" r="2692" b="54491"/>
          <a:stretch>
            <a:fillRect/>
          </a:stretch>
        </p:blipFill>
        <p:spPr bwMode="auto">
          <a:xfrm>
            <a:off x="1965325" y="4338638"/>
            <a:ext cx="1943100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3" name="Text Box 2144"/>
          <p:cNvSpPr txBox="1">
            <a:spLocks noChangeArrowheads="1"/>
          </p:cNvSpPr>
          <p:nvPr/>
        </p:nvSpPr>
        <p:spPr bwMode="auto">
          <a:xfrm>
            <a:off x="1951038" y="4454525"/>
            <a:ext cx="1871662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762000">
              <a:lnSpc>
                <a:spcPct val="100000"/>
              </a:lnSpc>
            </a:pPr>
            <a:r>
              <a:rPr lang="ko-KR" altLang="en-US" sz="2000" b="1">
                <a:solidFill>
                  <a:schemeClr val="tx1"/>
                </a:solidFill>
                <a:ea typeface="휴먼신그래픽"/>
                <a:cs typeface="휴먼신그래픽"/>
              </a:rPr>
              <a:t>주관기관</a:t>
            </a:r>
          </a:p>
        </p:txBody>
      </p:sp>
      <p:grpSp>
        <p:nvGrpSpPr>
          <p:cNvPr id="5134" name="Group 91"/>
          <p:cNvGrpSpPr>
            <a:grpSpLocks/>
          </p:cNvGrpSpPr>
          <p:nvPr/>
        </p:nvGrpSpPr>
        <p:grpSpPr bwMode="auto">
          <a:xfrm>
            <a:off x="995363" y="5305425"/>
            <a:ext cx="1943100" cy="577850"/>
            <a:chOff x="-204" y="3158"/>
            <a:chExt cx="1224" cy="453"/>
          </a:xfrm>
        </p:grpSpPr>
        <p:pic>
          <p:nvPicPr>
            <p:cNvPr id="5162" name="Picture 7" descr="13 박스"/>
            <p:cNvPicPr>
              <a:picLocks noChangeAspect="1" noChangeArrowheads="1"/>
            </p:cNvPicPr>
            <p:nvPr/>
          </p:nvPicPr>
          <p:blipFill>
            <a:blip r:embed="rId2" cstate="print"/>
            <a:srcRect l="72534" t="20532" r="2692" b="54491"/>
            <a:stretch>
              <a:fillRect/>
            </a:stretch>
          </p:blipFill>
          <p:spPr bwMode="auto">
            <a:xfrm>
              <a:off x="-204" y="3158"/>
              <a:ext cx="1224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63" name="Text Box 2144"/>
            <p:cNvSpPr txBox="1">
              <a:spLocks noChangeArrowheads="1"/>
            </p:cNvSpPr>
            <p:nvPr/>
          </p:nvSpPr>
          <p:spPr bwMode="auto">
            <a:xfrm>
              <a:off x="-177" y="3225"/>
              <a:ext cx="1179" cy="31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762000">
                <a:lnSpc>
                  <a:spcPct val="100000"/>
                </a:lnSpc>
              </a:pPr>
              <a:r>
                <a:rPr lang="ko-KR" altLang="en-US" sz="2000" b="1" dirty="0" smtClean="0">
                  <a:solidFill>
                    <a:schemeClr val="tx1"/>
                  </a:solidFill>
                  <a:ea typeface="휴먼신그래픽"/>
                  <a:cs typeface="휴먼신그래픽"/>
                </a:rPr>
                <a:t>참여기관</a:t>
              </a:r>
              <a:endParaRPr lang="ko-KR" altLang="en-US" sz="2000" b="1" dirty="0">
                <a:solidFill>
                  <a:schemeClr val="tx1"/>
                </a:solidFill>
                <a:ea typeface="휴먼신그래픽"/>
                <a:cs typeface="휴먼신그래픽"/>
              </a:endParaRPr>
            </a:p>
          </p:txBody>
        </p:sp>
      </p:grpSp>
      <p:grpSp>
        <p:nvGrpSpPr>
          <p:cNvPr id="5135" name="Group 90"/>
          <p:cNvGrpSpPr>
            <a:grpSpLocks/>
          </p:cNvGrpSpPr>
          <p:nvPr/>
        </p:nvGrpSpPr>
        <p:grpSpPr bwMode="auto">
          <a:xfrm>
            <a:off x="2992438" y="5305425"/>
            <a:ext cx="1943100" cy="577850"/>
            <a:chOff x="3560" y="3294"/>
            <a:chExt cx="1224" cy="453"/>
          </a:xfrm>
        </p:grpSpPr>
        <p:pic>
          <p:nvPicPr>
            <p:cNvPr id="5160" name="Picture 7" descr="13 박스"/>
            <p:cNvPicPr>
              <a:picLocks noChangeAspect="1" noChangeArrowheads="1"/>
            </p:cNvPicPr>
            <p:nvPr/>
          </p:nvPicPr>
          <p:blipFill>
            <a:blip r:embed="rId2" cstate="print"/>
            <a:srcRect l="72534" t="20532" r="2692" b="54491"/>
            <a:stretch>
              <a:fillRect/>
            </a:stretch>
          </p:blipFill>
          <p:spPr bwMode="auto">
            <a:xfrm>
              <a:off x="3560" y="3294"/>
              <a:ext cx="1224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61" name="Text Box 2144"/>
            <p:cNvSpPr txBox="1">
              <a:spLocks noChangeArrowheads="1"/>
            </p:cNvSpPr>
            <p:nvPr/>
          </p:nvSpPr>
          <p:spPr bwMode="auto">
            <a:xfrm>
              <a:off x="3587" y="3361"/>
              <a:ext cx="1179" cy="31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762000">
                <a:lnSpc>
                  <a:spcPct val="100000"/>
                </a:lnSpc>
              </a:pPr>
              <a:r>
                <a:rPr lang="ko-KR" altLang="en-US" sz="2000" b="1">
                  <a:solidFill>
                    <a:schemeClr val="tx1"/>
                  </a:solidFill>
                  <a:ea typeface="휴먼신그래픽"/>
                  <a:cs typeface="휴먼신그래픽"/>
                </a:rPr>
                <a:t>위탁기관</a:t>
              </a:r>
            </a:p>
          </p:txBody>
        </p:sp>
      </p:grpSp>
      <p:grpSp>
        <p:nvGrpSpPr>
          <p:cNvPr id="5136" name="Group 96"/>
          <p:cNvGrpSpPr>
            <a:grpSpLocks/>
          </p:cNvGrpSpPr>
          <p:nvPr/>
        </p:nvGrpSpPr>
        <p:grpSpPr bwMode="auto">
          <a:xfrm rot="-5400000">
            <a:off x="2771775" y="3068638"/>
            <a:ext cx="360363" cy="71437"/>
            <a:chOff x="417" y="3838"/>
            <a:chExt cx="5356" cy="318"/>
          </a:xfrm>
        </p:grpSpPr>
        <p:sp>
          <p:nvSpPr>
            <p:cNvPr id="2" name="AutoShape 58"/>
            <p:cNvSpPr>
              <a:spLocks noChangeArrowheads="1"/>
            </p:cNvSpPr>
            <p:nvPr/>
          </p:nvSpPr>
          <p:spPr bwMode="auto">
            <a:xfrm>
              <a:off x="417" y="3838"/>
              <a:ext cx="5356" cy="318"/>
            </a:xfrm>
            <a:prstGeom prst="roundRect">
              <a:avLst>
                <a:gd name="adj" fmla="val 34278"/>
              </a:avLst>
            </a:prstGeom>
            <a:gradFill rotWithShape="1">
              <a:gsLst>
                <a:gs pos="0">
                  <a:srgbClr val="FBB425"/>
                </a:gs>
                <a:gs pos="50000">
                  <a:srgbClr val="FEF5E2"/>
                </a:gs>
                <a:gs pos="100000">
                  <a:srgbClr val="FBB425"/>
                </a:gs>
              </a:gsLst>
              <a:lin ang="0" scaled="1"/>
            </a:gradFill>
            <a:ln w="25400" algn="ctr">
              <a:solidFill>
                <a:schemeClr val="bg1"/>
              </a:solidFill>
              <a:round/>
              <a:headEnd/>
              <a:tailEnd/>
            </a:ln>
            <a:effectLst>
              <a:outerShdw dist="53882" dir="2700000" algn="ctr" rotWithShape="0">
                <a:srgbClr val="4D4D4D">
                  <a:alpha val="50000"/>
                </a:srgbClr>
              </a:outerShdw>
            </a:effectLst>
          </p:spPr>
          <p:txBody>
            <a:bodyPr vert="eaVert" wrap="none" anchor="ctr"/>
            <a:lstStyle/>
            <a:p>
              <a:pPr algn="ctr">
                <a:lnSpc>
                  <a:spcPct val="100000"/>
                </a:lnSpc>
                <a:defRPr/>
              </a:pPr>
              <a:endParaRPr lang="ko-KR" altLang="en-US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5159" name="AutoShape 59"/>
            <p:cNvSpPr>
              <a:spLocks noChangeArrowheads="1"/>
            </p:cNvSpPr>
            <p:nvPr/>
          </p:nvSpPr>
          <p:spPr bwMode="auto">
            <a:xfrm>
              <a:off x="464" y="3865"/>
              <a:ext cx="5262" cy="192"/>
            </a:xfrm>
            <a:prstGeom prst="roundRect">
              <a:avLst>
                <a:gd name="adj" fmla="val 27130"/>
              </a:avLst>
            </a:prstGeom>
            <a:solidFill>
              <a:srgbClr val="FFCC00"/>
            </a:solidFill>
            <a:ln w="25400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>
                <a:lnSpc>
                  <a:spcPct val="100000"/>
                </a:lnSpc>
              </a:pPr>
              <a:endParaRPr lang="ko-KR" altLang="en-US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5137" name="Group 97"/>
          <p:cNvGrpSpPr>
            <a:grpSpLocks/>
          </p:cNvGrpSpPr>
          <p:nvPr/>
        </p:nvGrpSpPr>
        <p:grpSpPr bwMode="auto">
          <a:xfrm rot="-5400000">
            <a:off x="2794001" y="4127500"/>
            <a:ext cx="315912" cy="71437"/>
            <a:chOff x="417" y="3838"/>
            <a:chExt cx="5356" cy="318"/>
          </a:xfrm>
        </p:grpSpPr>
        <p:sp>
          <p:nvSpPr>
            <p:cNvPr id="3" name="AutoShape 58"/>
            <p:cNvSpPr>
              <a:spLocks noChangeArrowheads="1"/>
            </p:cNvSpPr>
            <p:nvPr/>
          </p:nvSpPr>
          <p:spPr bwMode="auto">
            <a:xfrm>
              <a:off x="417" y="3838"/>
              <a:ext cx="5356" cy="318"/>
            </a:xfrm>
            <a:prstGeom prst="roundRect">
              <a:avLst>
                <a:gd name="adj" fmla="val 34278"/>
              </a:avLst>
            </a:prstGeom>
            <a:gradFill rotWithShape="1">
              <a:gsLst>
                <a:gs pos="0">
                  <a:srgbClr val="FBB425"/>
                </a:gs>
                <a:gs pos="50000">
                  <a:srgbClr val="FEF5E2"/>
                </a:gs>
                <a:gs pos="100000">
                  <a:srgbClr val="FBB425"/>
                </a:gs>
              </a:gsLst>
              <a:lin ang="0" scaled="1"/>
            </a:gradFill>
            <a:ln w="25400" algn="ctr">
              <a:solidFill>
                <a:schemeClr val="bg1"/>
              </a:solidFill>
              <a:round/>
              <a:headEnd/>
              <a:tailEnd/>
            </a:ln>
            <a:effectLst>
              <a:outerShdw dist="53882" dir="2700000" algn="ctr" rotWithShape="0">
                <a:srgbClr val="4D4D4D">
                  <a:alpha val="50000"/>
                </a:srgbClr>
              </a:outerShdw>
            </a:effectLst>
          </p:spPr>
          <p:txBody>
            <a:bodyPr vert="eaVert" wrap="none" anchor="ctr"/>
            <a:lstStyle/>
            <a:p>
              <a:pPr algn="ctr">
                <a:lnSpc>
                  <a:spcPct val="100000"/>
                </a:lnSpc>
                <a:defRPr/>
              </a:pPr>
              <a:endParaRPr lang="ko-KR" altLang="en-US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5157" name="AutoShape 59"/>
            <p:cNvSpPr>
              <a:spLocks noChangeArrowheads="1"/>
            </p:cNvSpPr>
            <p:nvPr/>
          </p:nvSpPr>
          <p:spPr bwMode="auto">
            <a:xfrm>
              <a:off x="464" y="3865"/>
              <a:ext cx="5262" cy="192"/>
            </a:xfrm>
            <a:prstGeom prst="roundRect">
              <a:avLst>
                <a:gd name="adj" fmla="val 27130"/>
              </a:avLst>
            </a:prstGeom>
            <a:solidFill>
              <a:srgbClr val="FFCC00"/>
            </a:solidFill>
            <a:ln w="25400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>
                <a:lnSpc>
                  <a:spcPct val="100000"/>
                </a:lnSpc>
              </a:pPr>
              <a:endParaRPr lang="ko-KR" altLang="en-US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5138" name="Group 100"/>
          <p:cNvGrpSpPr>
            <a:grpSpLocks/>
          </p:cNvGrpSpPr>
          <p:nvPr/>
        </p:nvGrpSpPr>
        <p:grpSpPr bwMode="auto">
          <a:xfrm rot="-5400000">
            <a:off x="2879726" y="4981575"/>
            <a:ext cx="144462" cy="71437"/>
            <a:chOff x="417" y="3838"/>
            <a:chExt cx="5356" cy="318"/>
          </a:xfrm>
        </p:grpSpPr>
        <p:sp>
          <p:nvSpPr>
            <p:cNvPr id="4" name="AutoShape 58"/>
            <p:cNvSpPr>
              <a:spLocks noChangeArrowheads="1"/>
            </p:cNvSpPr>
            <p:nvPr/>
          </p:nvSpPr>
          <p:spPr bwMode="auto">
            <a:xfrm>
              <a:off x="417" y="3838"/>
              <a:ext cx="5356" cy="318"/>
            </a:xfrm>
            <a:prstGeom prst="roundRect">
              <a:avLst>
                <a:gd name="adj" fmla="val 34278"/>
              </a:avLst>
            </a:prstGeom>
            <a:gradFill rotWithShape="1">
              <a:gsLst>
                <a:gs pos="0">
                  <a:srgbClr val="FBB425"/>
                </a:gs>
                <a:gs pos="50000">
                  <a:srgbClr val="FEF5E2"/>
                </a:gs>
                <a:gs pos="100000">
                  <a:srgbClr val="FBB425"/>
                </a:gs>
              </a:gsLst>
              <a:lin ang="0" scaled="1"/>
            </a:gradFill>
            <a:ln w="25400" algn="ctr">
              <a:solidFill>
                <a:schemeClr val="bg1"/>
              </a:solidFill>
              <a:round/>
              <a:headEnd/>
              <a:tailEnd/>
            </a:ln>
            <a:effectLst>
              <a:outerShdw dist="53882" dir="2700000" algn="ctr" rotWithShape="0">
                <a:srgbClr val="4D4D4D">
                  <a:alpha val="50000"/>
                </a:srgbClr>
              </a:outerShdw>
            </a:effectLst>
          </p:spPr>
          <p:txBody>
            <a:bodyPr vert="eaVert" wrap="none" anchor="ctr"/>
            <a:lstStyle/>
            <a:p>
              <a:pPr algn="ctr">
                <a:lnSpc>
                  <a:spcPct val="100000"/>
                </a:lnSpc>
                <a:defRPr/>
              </a:pPr>
              <a:endParaRPr lang="ko-KR" altLang="en-US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5155" name="AutoShape 59"/>
            <p:cNvSpPr>
              <a:spLocks noChangeArrowheads="1"/>
            </p:cNvSpPr>
            <p:nvPr/>
          </p:nvSpPr>
          <p:spPr bwMode="auto">
            <a:xfrm>
              <a:off x="464" y="3865"/>
              <a:ext cx="5262" cy="192"/>
            </a:xfrm>
            <a:prstGeom prst="roundRect">
              <a:avLst>
                <a:gd name="adj" fmla="val 27130"/>
              </a:avLst>
            </a:prstGeom>
            <a:solidFill>
              <a:srgbClr val="FFCC00"/>
            </a:solidFill>
            <a:ln w="25400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>
                <a:lnSpc>
                  <a:spcPct val="100000"/>
                </a:lnSpc>
              </a:pPr>
              <a:endParaRPr lang="ko-KR" altLang="en-US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5139" name="Group 103"/>
          <p:cNvGrpSpPr>
            <a:grpSpLocks/>
          </p:cNvGrpSpPr>
          <p:nvPr/>
        </p:nvGrpSpPr>
        <p:grpSpPr bwMode="auto">
          <a:xfrm>
            <a:off x="2093913" y="5099050"/>
            <a:ext cx="1690687" cy="69850"/>
            <a:chOff x="417" y="3838"/>
            <a:chExt cx="5356" cy="318"/>
          </a:xfrm>
        </p:grpSpPr>
        <p:sp>
          <p:nvSpPr>
            <p:cNvPr id="5" name="AutoShape 58"/>
            <p:cNvSpPr>
              <a:spLocks noChangeArrowheads="1"/>
            </p:cNvSpPr>
            <p:nvPr/>
          </p:nvSpPr>
          <p:spPr bwMode="auto">
            <a:xfrm>
              <a:off x="417" y="3838"/>
              <a:ext cx="5356" cy="318"/>
            </a:xfrm>
            <a:prstGeom prst="roundRect">
              <a:avLst>
                <a:gd name="adj" fmla="val 34278"/>
              </a:avLst>
            </a:prstGeom>
            <a:gradFill rotWithShape="1">
              <a:gsLst>
                <a:gs pos="0">
                  <a:srgbClr val="FBB425"/>
                </a:gs>
                <a:gs pos="50000">
                  <a:srgbClr val="FEF5E2"/>
                </a:gs>
                <a:gs pos="100000">
                  <a:srgbClr val="FBB425"/>
                </a:gs>
              </a:gsLst>
              <a:lin ang="0" scaled="1"/>
            </a:gradFill>
            <a:ln w="25400" algn="ctr">
              <a:solidFill>
                <a:schemeClr val="bg1"/>
              </a:solidFill>
              <a:round/>
              <a:headEnd/>
              <a:tailEnd/>
            </a:ln>
            <a:effectLst>
              <a:outerShdw dist="53882" dir="2700000" algn="ctr" rotWithShape="0">
                <a:srgbClr val="4D4D4D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defRPr/>
              </a:pPr>
              <a:endParaRPr lang="ko-KR" altLang="en-US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5153" name="AutoShape 59"/>
            <p:cNvSpPr>
              <a:spLocks noChangeArrowheads="1"/>
            </p:cNvSpPr>
            <p:nvPr/>
          </p:nvSpPr>
          <p:spPr bwMode="auto">
            <a:xfrm>
              <a:off x="464" y="3865"/>
              <a:ext cx="5262" cy="192"/>
            </a:xfrm>
            <a:prstGeom prst="roundRect">
              <a:avLst>
                <a:gd name="adj" fmla="val 27130"/>
              </a:avLst>
            </a:prstGeom>
            <a:solidFill>
              <a:srgbClr val="FFCC00"/>
            </a:solidFill>
            <a:ln w="2540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ko-KR" altLang="en-US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5140" name="Group 106"/>
          <p:cNvGrpSpPr>
            <a:grpSpLocks/>
          </p:cNvGrpSpPr>
          <p:nvPr/>
        </p:nvGrpSpPr>
        <p:grpSpPr bwMode="auto">
          <a:xfrm rot="-5400000">
            <a:off x="2052638" y="5178425"/>
            <a:ext cx="144462" cy="71438"/>
            <a:chOff x="417" y="3838"/>
            <a:chExt cx="5356" cy="318"/>
          </a:xfrm>
        </p:grpSpPr>
        <p:sp>
          <p:nvSpPr>
            <p:cNvPr id="6" name="AutoShape 58"/>
            <p:cNvSpPr>
              <a:spLocks noChangeArrowheads="1"/>
            </p:cNvSpPr>
            <p:nvPr/>
          </p:nvSpPr>
          <p:spPr bwMode="auto">
            <a:xfrm>
              <a:off x="417" y="3838"/>
              <a:ext cx="5356" cy="318"/>
            </a:xfrm>
            <a:prstGeom prst="roundRect">
              <a:avLst>
                <a:gd name="adj" fmla="val 34278"/>
              </a:avLst>
            </a:prstGeom>
            <a:gradFill rotWithShape="1">
              <a:gsLst>
                <a:gs pos="0">
                  <a:srgbClr val="FBB425"/>
                </a:gs>
                <a:gs pos="50000">
                  <a:srgbClr val="FEF5E2"/>
                </a:gs>
                <a:gs pos="100000">
                  <a:srgbClr val="FBB425"/>
                </a:gs>
              </a:gsLst>
              <a:lin ang="0" scaled="1"/>
            </a:gradFill>
            <a:ln w="25400" algn="ctr">
              <a:solidFill>
                <a:schemeClr val="bg1"/>
              </a:solidFill>
              <a:round/>
              <a:headEnd/>
              <a:tailEnd/>
            </a:ln>
            <a:effectLst>
              <a:outerShdw dist="53882" dir="2700000" algn="ctr" rotWithShape="0">
                <a:srgbClr val="4D4D4D">
                  <a:alpha val="50000"/>
                </a:srgbClr>
              </a:outerShdw>
            </a:effectLst>
          </p:spPr>
          <p:txBody>
            <a:bodyPr vert="eaVert" wrap="none" anchor="ctr"/>
            <a:lstStyle/>
            <a:p>
              <a:pPr algn="ctr">
                <a:lnSpc>
                  <a:spcPct val="100000"/>
                </a:lnSpc>
                <a:defRPr/>
              </a:pPr>
              <a:endParaRPr lang="ko-KR" altLang="en-US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5151" name="AutoShape 59"/>
            <p:cNvSpPr>
              <a:spLocks noChangeArrowheads="1"/>
            </p:cNvSpPr>
            <p:nvPr/>
          </p:nvSpPr>
          <p:spPr bwMode="auto">
            <a:xfrm>
              <a:off x="464" y="3865"/>
              <a:ext cx="5262" cy="192"/>
            </a:xfrm>
            <a:prstGeom prst="roundRect">
              <a:avLst>
                <a:gd name="adj" fmla="val 27130"/>
              </a:avLst>
            </a:prstGeom>
            <a:solidFill>
              <a:srgbClr val="FFCC00"/>
            </a:solidFill>
            <a:ln w="25400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>
                <a:lnSpc>
                  <a:spcPct val="100000"/>
                </a:lnSpc>
              </a:pPr>
              <a:endParaRPr lang="ko-KR" altLang="en-US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5141" name="Group 109"/>
          <p:cNvGrpSpPr>
            <a:grpSpLocks/>
          </p:cNvGrpSpPr>
          <p:nvPr/>
        </p:nvGrpSpPr>
        <p:grpSpPr bwMode="auto">
          <a:xfrm rot="-5400000">
            <a:off x="3676651" y="5187950"/>
            <a:ext cx="144462" cy="71437"/>
            <a:chOff x="417" y="3838"/>
            <a:chExt cx="5356" cy="318"/>
          </a:xfrm>
        </p:grpSpPr>
        <p:sp>
          <p:nvSpPr>
            <p:cNvPr id="7" name="AutoShape 58"/>
            <p:cNvSpPr>
              <a:spLocks noChangeArrowheads="1"/>
            </p:cNvSpPr>
            <p:nvPr/>
          </p:nvSpPr>
          <p:spPr bwMode="auto">
            <a:xfrm>
              <a:off x="417" y="3838"/>
              <a:ext cx="5356" cy="318"/>
            </a:xfrm>
            <a:prstGeom prst="roundRect">
              <a:avLst>
                <a:gd name="adj" fmla="val 34278"/>
              </a:avLst>
            </a:prstGeom>
            <a:gradFill rotWithShape="1">
              <a:gsLst>
                <a:gs pos="0">
                  <a:srgbClr val="FBB425"/>
                </a:gs>
                <a:gs pos="50000">
                  <a:srgbClr val="FEF5E2"/>
                </a:gs>
                <a:gs pos="100000">
                  <a:srgbClr val="FBB425"/>
                </a:gs>
              </a:gsLst>
              <a:lin ang="0" scaled="1"/>
            </a:gradFill>
            <a:ln w="25400" algn="ctr">
              <a:solidFill>
                <a:schemeClr val="bg1"/>
              </a:solidFill>
              <a:round/>
              <a:headEnd/>
              <a:tailEnd/>
            </a:ln>
            <a:effectLst>
              <a:outerShdw dist="53882" dir="2700000" algn="ctr" rotWithShape="0">
                <a:srgbClr val="4D4D4D">
                  <a:alpha val="50000"/>
                </a:srgbClr>
              </a:outerShdw>
            </a:effectLst>
          </p:spPr>
          <p:txBody>
            <a:bodyPr vert="eaVert" wrap="none" anchor="ctr"/>
            <a:lstStyle/>
            <a:p>
              <a:pPr algn="ctr">
                <a:lnSpc>
                  <a:spcPct val="100000"/>
                </a:lnSpc>
                <a:defRPr/>
              </a:pPr>
              <a:endParaRPr lang="ko-KR" altLang="en-US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5149" name="AutoShape 59"/>
            <p:cNvSpPr>
              <a:spLocks noChangeArrowheads="1"/>
            </p:cNvSpPr>
            <p:nvPr/>
          </p:nvSpPr>
          <p:spPr bwMode="auto">
            <a:xfrm>
              <a:off x="464" y="3865"/>
              <a:ext cx="5262" cy="192"/>
            </a:xfrm>
            <a:prstGeom prst="roundRect">
              <a:avLst>
                <a:gd name="adj" fmla="val 27130"/>
              </a:avLst>
            </a:prstGeom>
            <a:solidFill>
              <a:srgbClr val="FFCC00"/>
            </a:solidFill>
            <a:ln w="25400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>
                <a:lnSpc>
                  <a:spcPct val="100000"/>
                </a:lnSpc>
              </a:pPr>
              <a:endParaRPr lang="ko-KR" altLang="en-US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5142" name="Group 112"/>
          <p:cNvGrpSpPr>
            <a:grpSpLocks/>
          </p:cNvGrpSpPr>
          <p:nvPr/>
        </p:nvGrpSpPr>
        <p:grpSpPr bwMode="auto">
          <a:xfrm flipV="1">
            <a:off x="4286250" y="3357563"/>
            <a:ext cx="1571625" cy="71437"/>
            <a:chOff x="417" y="3838"/>
            <a:chExt cx="5356" cy="318"/>
          </a:xfrm>
        </p:grpSpPr>
        <p:sp>
          <p:nvSpPr>
            <p:cNvPr id="8" name="AutoShape 58"/>
            <p:cNvSpPr>
              <a:spLocks noChangeArrowheads="1"/>
            </p:cNvSpPr>
            <p:nvPr/>
          </p:nvSpPr>
          <p:spPr bwMode="auto">
            <a:xfrm>
              <a:off x="417" y="3838"/>
              <a:ext cx="5356" cy="318"/>
            </a:xfrm>
            <a:prstGeom prst="roundRect">
              <a:avLst>
                <a:gd name="adj" fmla="val 34278"/>
              </a:avLst>
            </a:prstGeom>
            <a:gradFill rotWithShape="1">
              <a:gsLst>
                <a:gs pos="0">
                  <a:srgbClr val="FBB425"/>
                </a:gs>
                <a:gs pos="50000">
                  <a:srgbClr val="FEF5E2"/>
                </a:gs>
                <a:gs pos="100000">
                  <a:srgbClr val="FBB425"/>
                </a:gs>
              </a:gsLst>
              <a:lin ang="0" scaled="1"/>
            </a:gradFill>
            <a:ln w="25400" algn="ctr">
              <a:solidFill>
                <a:schemeClr val="bg1"/>
              </a:solidFill>
              <a:round/>
              <a:headEnd/>
              <a:tailEnd/>
            </a:ln>
            <a:effectLst>
              <a:outerShdw dist="53882" dir="2700000" algn="ctr" rotWithShape="0">
                <a:srgbClr val="4D4D4D">
                  <a:alpha val="50000"/>
                </a:srgbClr>
              </a:outerShdw>
            </a:effectLst>
          </p:spPr>
          <p:txBody>
            <a:bodyPr rot="10800000" wrap="none" anchor="ctr"/>
            <a:lstStyle/>
            <a:p>
              <a:pPr algn="ctr">
                <a:lnSpc>
                  <a:spcPct val="100000"/>
                </a:lnSpc>
                <a:defRPr/>
              </a:pPr>
              <a:endParaRPr lang="ko-KR" altLang="en-US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5147" name="AutoShape 59"/>
            <p:cNvSpPr>
              <a:spLocks noChangeArrowheads="1"/>
            </p:cNvSpPr>
            <p:nvPr/>
          </p:nvSpPr>
          <p:spPr bwMode="auto">
            <a:xfrm>
              <a:off x="464" y="3865"/>
              <a:ext cx="5262" cy="192"/>
            </a:xfrm>
            <a:prstGeom prst="roundRect">
              <a:avLst>
                <a:gd name="adj" fmla="val 27130"/>
              </a:avLst>
            </a:prstGeom>
            <a:solidFill>
              <a:srgbClr val="FFCC00"/>
            </a:solidFill>
            <a:ln w="25400" algn="ctr">
              <a:noFill/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>
                <a:lnSpc>
                  <a:spcPct val="100000"/>
                </a:lnSpc>
              </a:pPr>
              <a:endParaRPr lang="ko-KR" altLang="en-US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5143" name="Group 115"/>
          <p:cNvGrpSpPr>
            <a:grpSpLocks/>
          </p:cNvGrpSpPr>
          <p:nvPr/>
        </p:nvGrpSpPr>
        <p:grpSpPr bwMode="auto">
          <a:xfrm flipV="1">
            <a:off x="4284663" y="3830638"/>
            <a:ext cx="1582737" cy="73025"/>
            <a:chOff x="417" y="3838"/>
            <a:chExt cx="5356" cy="318"/>
          </a:xfrm>
        </p:grpSpPr>
        <p:sp>
          <p:nvSpPr>
            <p:cNvPr id="238650" name="AutoShape 58"/>
            <p:cNvSpPr>
              <a:spLocks noChangeArrowheads="1"/>
            </p:cNvSpPr>
            <p:nvPr/>
          </p:nvSpPr>
          <p:spPr bwMode="auto">
            <a:xfrm>
              <a:off x="417" y="3838"/>
              <a:ext cx="5356" cy="318"/>
            </a:xfrm>
            <a:prstGeom prst="roundRect">
              <a:avLst>
                <a:gd name="adj" fmla="val 34278"/>
              </a:avLst>
            </a:prstGeom>
            <a:gradFill rotWithShape="1">
              <a:gsLst>
                <a:gs pos="0">
                  <a:srgbClr val="FBB425"/>
                </a:gs>
                <a:gs pos="50000">
                  <a:srgbClr val="FEF5E2"/>
                </a:gs>
                <a:gs pos="100000">
                  <a:srgbClr val="FBB425"/>
                </a:gs>
              </a:gsLst>
              <a:lin ang="0" scaled="1"/>
            </a:gradFill>
            <a:ln w="25400" algn="ctr">
              <a:solidFill>
                <a:schemeClr val="bg1"/>
              </a:solidFill>
              <a:round/>
              <a:headEnd/>
              <a:tailEnd/>
            </a:ln>
            <a:effectLst>
              <a:outerShdw dist="53882" dir="2700000" algn="ctr" rotWithShape="0">
                <a:srgbClr val="4D4D4D">
                  <a:alpha val="50000"/>
                </a:srgbClr>
              </a:outerShdw>
            </a:effectLst>
          </p:spPr>
          <p:txBody>
            <a:bodyPr rot="10800000" wrap="none" anchor="ctr"/>
            <a:lstStyle/>
            <a:p>
              <a:pPr algn="ctr">
                <a:lnSpc>
                  <a:spcPct val="100000"/>
                </a:lnSpc>
                <a:defRPr/>
              </a:pPr>
              <a:endParaRPr lang="ko-KR" altLang="en-US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5145" name="AutoShape 59"/>
            <p:cNvSpPr>
              <a:spLocks noChangeArrowheads="1"/>
            </p:cNvSpPr>
            <p:nvPr/>
          </p:nvSpPr>
          <p:spPr bwMode="auto">
            <a:xfrm>
              <a:off x="464" y="3865"/>
              <a:ext cx="5262" cy="192"/>
            </a:xfrm>
            <a:prstGeom prst="roundRect">
              <a:avLst>
                <a:gd name="adj" fmla="val 27130"/>
              </a:avLst>
            </a:prstGeom>
            <a:solidFill>
              <a:srgbClr val="FFCC00"/>
            </a:solidFill>
            <a:ln w="25400" algn="ctr">
              <a:noFill/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>
                <a:lnSpc>
                  <a:spcPct val="100000"/>
                </a:lnSpc>
              </a:pPr>
              <a:endParaRPr lang="ko-KR" altLang="en-US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4"/>
          <p:cNvSpPr>
            <a:spLocks noChangeArrowheads="1"/>
          </p:cNvSpPr>
          <p:nvPr/>
        </p:nvSpPr>
        <p:spPr bwMode="auto">
          <a:xfrm>
            <a:off x="250825" y="1268413"/>
            <a:ext cx="86756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AutoShape 1077"/>
          <p:cNvSpPr>
            <a:spLocks noChangeArrowheads="1"/>
          </p:cNvSpPr>
          <p:nvPr/>
        </p:nvSpPr>
        <p:spPr bwMode="auto">
          <a:xfrm>
            <a:off x="571500" y="2060575"/>
            <a:ext cx="8143875" cy="4225925"/>
          </a:xfrm>
          <a:prstGeom prst="roundRect">
            <a:avLst>
              <a:gd name="adj" fmla="val 5630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tIns="82800" anchor="ctr"/>
          <a:lstStyle/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endParaRPr lang="ko-KR" altLang="en-U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840" name="Line 48"/>
          <p:cNvSpPr>
            <a:spLocks noChangeShapeType="1"/>
          </p:cNvSpPr>
          <p:nvPr/>
        </p:nvSpPr>
        <p:spPr bwMode="auto">
          <a:xfrm>
            <a:off x="2601913" y="2636838"/>
            <a:ext cx="0" cy="3097212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100000"/>
              </a:lnSpc>
              <a:defRPr/>
            </a:pPr>
            <a:endParaRPr lang="ko-KR" altLang="en-US" sz="4000" b="1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149" name="Group 37"/>
          <p:cNvGrpSpPr>
            <a:grpSpLocks/>
          </p:cNvGrpSpPr>
          <p:nvPr/>
        </p:nvGrpSpPr>
        <p:grpSpPr bwMode="auto">
          <a:xfrm>
            <a:off x="323850" y="1358900"/>
            <a:ext cx="4043363" cy="652463"/>
            <a:chOff x="204" y="754"/>
            <a:chExt cx="2547" cy="411"/>
          </a:xfrm>
        </p:grpSpPr>
        <p:grpSp>
          <p:nvGrpSpPr>
            <p:cNvPr id="6165" name="Group 38"/>
            <p:cNvGrpSpPr>
              <a:grpSpLocks/>
            </p:cNvGrpSpPr>
            <p:nvPr/>
          </p:nvGrpSpPr>
          <p:grpSpPr bwMode="auto">
            <a:xfrm>
              <a:off x="476" y="754"/>
              <a:ext cx="2275" cy="363"/>
              <a:chOff x="2336" y="754"/>
              <a:chExt cx="3084" cy="266"/>
            </a:xfrm>
          </p:grpSpPr>
          <p:pic>
            <p:nvPicPr>
              <p:cNvPr id="6173" name="Picture 10" descr="13 박스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72552" t="45509" r="2864" b="32916"/>
              <a:stretch>
                <a:fillRect/>
              </a:stretch>
            </p:blipFill>
            <p:spPr bwMode="auto">
              <a:xfrm>
                <a:off x="2336" y="754"/>
                <a:ext cx="3084" cy="2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174" name="Text Box 2144"/>
              <p:cNvSpPr txBox="1">
                <a:spLocks noChangeArrowheads="1"/>
              </p:cNvSpPr>
              <p:nvPr/>
            </p:nvSpPr>
            <p:spPr bwMode="auto">
              <a:xfrm>
                <a:off x="2682" y="766"/>
                <a:ext cx="2346" cy="21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ko-KR" altLang="en-US" sz="2400" b="1">
                    <a:solidFill>
                      <a:schemeClr val="tx1"/>
                    </a:solidFill>
                    <a:ea typeface="휴먼신그래픽"/>
                    <a:cs typeface="휴먼신그래픽"/>
                  </a:rPr>
                  <a:t>추진절차</a:t>
                </a:r>
                <a:endParaRPr lang="en-US" altLang="ko-KR" sz="2400" b="1">
                  <a:solidFill>
                    <a:schemeClr val="tx1"/>
                  </a:solidFill>
                  <a:ea typeface="휴먼신그래픽"/>
                  <a:cs typeface="휴먼신그래픽"/>
                </a:endParaRPr>
              </a:p>
            </p:txBody>
          </p:sp>
        </p:grpSp>
        <p:pic>
          <p:nvPicPr>
            <p:cNvPr id="6166" name="Picture 4" descr="2"/>
            <p:cNvPicPr>
              <a:picLocks noChangeAspect="1" noChangeArrowheads="1"/>
            </p:cNvPicPr>
            <p:nvPr/>
          </p:nvPicPr>
          <p:blipFill>
            <a:blip r:embed="rId3" cstate="print"/>
            <a:srcRect l="56512" t="27689" r="39474" b="61571"/>
            <a:stretch>
              <a:fillRect/>
            </a:stretch>
          </p:blipFill>
          <p:spPr bwMode="auto">
            <a:xfrm>
              <a:off x="204" y="780"/>
              <a:ext cx="32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167" name="Group 33"/>
            <p:cNvGrpSpPr>
              <a:grpSpLocks/>
            </p:cNvGrpSpPr>
            <p:nvPr/>
          </p:nvGrpSpPr>
          <p:grpSpPr bwMode="auto">
            <a:xfrm>
              <a:off x="285" y="824"/>
              <a:ext cx="210" cy="295"/>
              <a:chOff x="241" y="796"/>
              <a:chExt cx="325" cy="493"/>
            </a:xfrm>
          </p:grpSpPr>
          <p:grpSp>
            <p:nvGrpSpPr>
              <p:cNvPr id="6168" name="Group 34"/>
              <p:cNvGrpSpPr>
                <a:grpSpLocks/>
              </p:cNvGrpSpPr>
              <p:nvPr/>
            </p:nvGrpSpPr>
            <p:grpSpPr bwMode="auto">
              <a:xfrm>
                <a:off x="241" y="796"/>
                <a:ext cx="325" cy="321"/>
                <a:chOff x="143" y="597"/>
                <a:chExt cx="272" cy="272"/>
              </a:xfrm>
            </p:grpSpPr>
            <p:sp>
              <p:nvSpPr>
                <p:cNvPr id="170019" name="Oval 35"/>
                <p:cNvSpPr>
                  <a:spLocks noChangeArrowheads="1"/>
                </p:cNvSpPr>
                <p:nvPr/>
              </p:nvSpPr>
              <p:spPr bwMode="auto">
                <a:xfrm>
                  <a:off x="143" y="597"/>
                  <a:ext cx="272" cy="272"/>
                </a:xfrm>
                <a:prstGeom prst="ellipse">
                  <a:avLst/>
                </a:prstGeom>
                <a:solidFill>
                  <a:srgbClr val="003366">
                    <a:alpha val="23000"/>
                  </a:srgbClr>
                </a:solidFill>
                <a:ln w="2734">
                  <a:noFill/>
                  <a:round/>
                  <a:headEnd/>
                  <a:tailEnd/>
                </a:ln>
                <a:effectLst>
                  <a:outerShdw dist="17364" dir="2700000" algn="ctr" rotWithShape="0">
                    <a:srgbClr val="808080"/>
                  </a:outerShdw>
                </a:effectLst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  <a:defRPr/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6171" name="Oval 36"/>
                <p:cNvSpPr>
                  <a:spLocks noChangeArrowheads="1"/>
                </p:cNvSpPr>
                <p:nvPr/>
              </p:nvSpPr>
              <p:spPr bwMode="auto">
                <a:xfrm>
                  <a:off x="157" y="611"/>
                  <a:ext cx="245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1789D"/>
                    </a:gs>
                    <a:gs pos="50000">
                      <a:srgbClr val="ADEAFF"/>
                    </a:gs>
                    <a:gs pos="100000">
                      <a:srgbClr val="01789D"/>
                    </a:gs>
                  </a:gsLst>
                  <a:lin ang="0" scaled="1"/>
                </a:gradFill>
                <a:ln w="12278">
                  <a:solidFill>
                    <a:srgbClr val="004852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6172" name="Oval 37"/>
                <p:cNvSpPr>
                  <a:spLocks noChangeArrowheads="1"/>
                </p:cNvSpPr>
                <p:nvPr/>
              </p:nvSpPr>
              <p:spPr bwMode="auto">
                <a:xfrm>
                  <a:off x="188" y="611"/>
                  <a:ext cx="187" cy="1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>
                        <a:alpha val="48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 w="28575">
                  <a:noFill/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</p:grpSp>
          <p:sp>
            <p:nvSpPr>
              <p:cNvPr id="6169" name="Rectangle 38"/>
              <p:cNvSpPr>
                <a:spLocks noChangeArrowheads="1"/>
              </p:cNvSpPr>
              <p:nvPr/>
            </p:nvSpPr>
            <p:spPr bwMode="white">
              <a:xfrm>
                <a:off x="262" y="808"/>
                <a:ext cx="161" cy="4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9575" tIns="46378" rIns="89575" bIns="46378">
                <a:spAutoFit/>
              </a:bodyPr>
              <a:lstStyle/>
              <a:p>
                <a:pPr fontAlgn="t">
                  <a:lnSpc>
                    <a:spcPct val="100000"/>
                  </a:lnSpc>
                </a:pPr>
                <a:endParaRPr lang="en-US" altLang="ko-KR" sz="2400" b="1" i="1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  <a:sym typeface="Wingdings" pitchFamily="2" charset="2"/>
                </a:endParaRPr>
              </a:p>
            </p:txBody>
          </p:sp>
        </p:grpSp>
      </p:grpSp>
      <p:sp>
        <p:nvSpPr>
          <p:cNvPr id="193542" name="Rectangle 6"/>
          <p:cNvSpPr>
            <a:spLocks noChangeArrowheads="1"/>
          </p:cNvSpPr>
          <p:nvPr/>
        </p:nvSpPr>
        <p:spPr bwMode="auto">
          <a:xfrm>
            <a:off x="1209675" y="2249488"/>
            <a:ext cx="2786063" cy="35718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rgbClr val="FFFFFF"/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5341" tIns="42670" rIns="85341" bIns="42670" anchor="ctr"/>
          <a:lstStyle/>
          <a:p>
            <a:pPr algn="ctr" defTabSz="854075" eaLnBrk="0" latinLnBrk="0" hangingPunct="0">
              <a:lnSpc>
                <a:spcPct val="100000"/>
              </a:lnSpc>
              <a:defRPr/>
            </a:pPr>
            <a:r>
              <a:rPr kumimoji="0" lang="ko-KR" altLang="en-US" sz="1500" dirty="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사업공고</a:t>
            </a:r>
          </a:p>
        </p:txBody>
      </p:sp>
      <p:sp>
        <p:nvSpPr>
          <p:cNvPr id="193543" name="Rectangle 7"/>
          <p:cNvSpPr>
            <a:spLocks noChangeArrowheads="1"/>
          </p:cNvSpPr>
          <p:nvPr/>
        </p:nvSpPr>
        <p:spPr bwMode="auto">
          <a:xfrm>
            <a:off x="1209675" y="2743200"/>
            <a:ext cx="2786063" cy="33813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rgbClr val="FFFFFF"/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5341" tIns="42670" rIns="85341" bIns="42670" anchor="ctr"/>
          <a:lstStyle/>
          <a:p>
            <a:pPr algn="ctr" defTabSz="854075" eaLnBrk="0" latinLnBrk="0" hangingPunct="0">
              <a:lnSpc>
                <a:spcPct val="100000"/>
              </a:lnSpc>
              <a:defRPr/>
            </a:pPr>
            <a:r>
              <a:rPr kumimoji="0" lang="ko-KR" altLang="en-US" sz="1500" dirty="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사업계획서 접수 및 평가</a:t>
            </a:r>
          </a:p>
        </p:txBody>
      </p:sp>
      <p:sp>
        <p:nvSpPr>
          <p:cNvPr id="193544" name="Rectangle 8"/>
          <p:cNvSpPr>
            <a:spLocks noChangeArrowheads="1"/>
          </p:cNvSpPr>
          <p:nvPr/>
        </p:nvSpPr>
        <p:spPr bwMode="auto">
          <a:xfrm>
            <a:off x="1209675" y="3702050"/>
            <a:ext cx="2786063" cy="3651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rgbClr val="FFFFFF"/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5341" tIns="42670" rIns="85341" bIns="42670" anchor="ctr"/>
          <a:lstStyle/>
          <a:p>
            <a:pPr algn="ctr" defTabSz="854075" eaLnBrk="0" latinLnBrk="0" hangingPunct="0">
              <a:lnSpc>
                <a:spcPct val="100000"/>
              </a:lnSpc>
              <a:defRPr/>
            </a:pPr>
            <a:r>
              <a:rPr kumimoji="0" lang="ko-KR" altLang="en-US" sz="140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협약체결 및 도비 지원</a:t>
            </a:r>
          </a:p>
        </p:txBody>
      </p:sp>
      <p:sp>
        <p:nvSpPr>
          <p:cNvPr id="193545" name="Rectangle 9"/>
          <p:cNvSpPr>
            <a:spLocks noChangeArrowheads="1"/>
          </p:cNvSpPr>
          <p:nvPr/>
        </p:nvSpPr>
        <p:spPr bwMode="auto">
          <a:xfrm>
            <a:off x="1209675" y="3224213"/>
            <a:ext cx="2786063" cy="3143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rgbClr val="FFFFFF"/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5341" tIns="42670" rIns="85341" bIns="42670" anchor="ctr"/>
          <a:lstStyle/>
          <a:p>
            <a:pPr algn="ctr" defTabSz="854075" eaLnBrk="0" latinLnBrk="0" hangingPunct="0">
              <a:lnSpc>
                <a:spcPct val="100000"/>
              </a:lnSpc>
              <a:defRPr/>
            </a:pPr>
            <a:r>
              <a:rPr kumimoji="0" lang="ko-KR" altLang="en-US" sz="1400" dirty="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지원대상과제 확정 및 통보</a:t>
            </a:r>
          </a:p>
        </p:txBody>
      </p:sp>
      <p:sp>
        <p:nvSpPr>
          <p:cNvPr id="193547" name="Rectangle 11"/>
          <p:cNvSpPr>
            <a:spLocks noChangeArrowheads="1"/>
          </p:cNvSpPr>
          <p:nvPr/>
        </p:nvSpPr>
        <p:spPr bwMode="auto">
          <a:xfrm>
            <a:off x="1209675" y="4300538"/>
            <a:ext cx="2786063" cy="3429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rgbClr val="FFFFFF"/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5341" tIns="42670" rIns="85341" bIns="42670" anchor="ctr"/>
          <a:lstStyle/>
          <a:p>
            <a:pPr algn="ctr" defTabSz="854075" eaLnBrk="0" latinLnBrk="0" hangingPunct="0">
              <a:lnSpc>
                <a:spcPct val="100000"/>
              </a:lnSpc>
              <a:defRPr/>
            </a:pPr>
            <a:r>
              <a:rPr kumimoji="0" lang="ko-KR" altLang="en-US" sz="1400" dirty="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기술개발 수행</a:t>
            </a:r>
          </a:p>
        </p:txBody>
      </p:sp>
      <p:sp>
        <p:nvSpPr>
          <p:cNvPr id="193548" name="Rectangle 12"/>
          <p:cNvSpPr>
            <a:spLocks noChangeArrowheads="1"/>
          </p:cNvSpPr>
          <p:nvPr/>
        </p:nvSpPr>
        <p:spPr bwMode="auto">
          <a:xfrm>
            <a:off x="1209675" y="4857750"/>
            <a:ext cx="2786063" cy="315913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rgbClr val="FFFFFF"/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5341" tIns="42670" rIns="85341" bIns="42670" anchor="ctr"/>
          <a:lstStyle/>
          <a:p>
            <a:pPr algn="ctr" defTabSz="854075" eaLnBrk="0" latinLnBrk="0" hangingPunct="0">
              <a:lnSpc>
                <a:spcPct val="100000"/>
              </a:lnSpc>
              <a:defRPr/>
            </a:pPr>
            <a:r>
              <a:rPr kumimoji="0" lang="ko-KR" altLang="en-US" sz="1400" dirty="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사업비정산 및 최종보고</a:t>
            </a:r>
          </a:p>
        </p:txBody>
      </p:sp>
      <p:sp>
        <p:nvSpPr>
          <p:cNvPr id="193549" name="Rectangle 13"/>
          <p:cNvSpPr>
            <a:spLocks noChangeArrowheads="1"/>
          </p:cNvSpPr>
          <p:nvPr/>
        </p:nvSpPr>
        <p:spPr bwMode="auto">
          <a:xfrm>
            <a:off x="1209675" y="5357813"/>
            <a:ext cx="2786063" cy="35718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rgbClr val="FFFFFF"/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5341" tIns="42670" rIns="85341" bIns="42670" anchor="ctr"/>
          <a:lstStyle/>
          <a:p>
            <a:pPr algn="ctr" defTabSz="854075" eaLnBrk="0" latinLnBrk="0" hangingPunct="0">
              <a:lnSpc>
                <a:spcPct val="100000"/>
              </a:lnSpc>
              <a:defRPr/>
            </a:pPr>
            <a:r>
              <a:rPr kumimoji="0" lang="ko-KR" altLang="en-US" sz="1400" dirty="0" err="1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기술료</a:t>
            </a:r>
            <a:r>
              <a:rPr kumimoji="0" lang="ko-KR" altLang="en-US" sz="1400" dirty="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징수 및 사후관리</a:t>
            </a:r>
          </a:p>
        </p:txBody>
      </p:sp>
      <p:sp>
        <p:nvSpPr>
          <p:cNvPr id="193551" name="Rectangle 15"/>
          <p:cNvSpPr>
            <a:spLocks noChangeArrowheads="1"/>
          </p:cNvSpPr>
          <p:nvPr/>
        </p:nvSpPr>
        <p:spPr bwMode="auto">
          <a:xfrm>
            <a:off x="4254500" y="2241550"/>
            <a:ext cx="3798888" cy="338138"/>
          </a:xfrm>
          <a:prstGeom prst="rect">
            <a:avLst/>
          </a:prstGeom>
          <a:solidFill>
            <a:srgbClr val="EBF7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5341" tIns="42670" rIns="85341" bIns="42670" anchor="ctr"/>
          <a:lstStyle/>
          <a:p>
            <a:pPr defTabSz="854075" eaLnBrk="0" latinLnBrk="0" hangingPunct="0">
              <a:lnSpc>
                <a:spcPct val="100000"/>
              </a:lnSpc>
              <a:defRPr/>
            </a:pPr>
            <a:r>
              <a:rPr kumimoji="0" lang="en-US" altLang="ko-KR" sz="1400">
                <a:solidFill>
                  <a:srgbClr val="040807"/>
                </a:solidFill>
              </a:rPr>
              <a:t>- </a:t>
            </a:r>
            <a:r>
              <a:rPr kumimoji="0" lang="ko-KR" altLang="en-US" sz="1400">
                <a:solidFill>
                  <a:srgbClr val="040807"/>
                </a:solidFill>
              </a:rPr>
              <a:t>신청자격</a:t>
            </a:r>
            <a:r>
              <a:rPr kumimoji="0" lang="en-US" altLang="ko-KR" sz="1400">
                <a:solidFill>
                  <a:srgbClr val="040807"/>
                </a:solidFill>
              </a:rPr>
              <a:t>, </a:t>
            </a:r>
            <a:r>
              <a:rPr kumimoji="0" lang="ko-KR" altLang="en-US" sz="1400">
                <a:solidFill>
                  <a:srgbClr val="040807"/>
                </a:solidFill>
              </a:rPr>
              <a:t>지원대상기술 등 공고</a:t>
            </a:r>
          </a:p>
        </p:txBody>
      </p:sp>
      <p:sp>
        <p:nvSpPr>
          <p:cNvPr id="193552" name="Rectangle 16"/>
          <p:cNvSpPr>
            <a:spLocks noChangeArrowheads="1"/>
          </p:cNvSpPr>
          <p:nvPr/>
        </p:nvSpPr>
        <p:spPr bwMode="auto">
          <a:xfrm>
            <a:off x="4248150" y="2736850"/>
            <a:ext cx="3790950" cy="352425"/>
          </a:xfrm>
          <a:prstGeom prst="rect">
            <a:avLst/>
          </a:prstGeom>
          <a:solidFill>
            <a:srgbClr val="EBF7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5341" tIns="42670" rIns="85341" bIns="42670" anchor="ctr"/>
          <a:lstStyle/>
          <a:p>
            <a:pPr defTabSz="854075" eaLnBrk="0" latinLnBrk="0" hangingPunct="0">
              <a:lnSpc>
                <a:spcPct val="100000"/>
              </a:lnSpc>
              <a:defRPr/>
            </a:pPr>
            <a:r>
              <a:rPr kumimoji="0" lang="en-US" altLang="ko-KR" sz="1300" b="1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굴림" pitchFamily="50" charset="-127"/>
                <a:ea typeface="굴림" pitchFamily="50" charset="-127"/>
              </a:rPr>
              <a:t> </a:t>
            </a:r>
            <a:r>
              <a:rPr kumimoji="0" lang="en-US" altLang="ko-KR" sz="120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 </a:t>
            </a:r>
            <a:r>
              <a:rPr kumimoji="0" lang="ko-KR" altLang="en-US" sz="120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평가위원회 구성</a:t>
            </a:r>
            <a:r>
              <a:rPr kumimoji="0" lang="en-US" altLang="ko-KR" sz="120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 </a:t>
            </a:r>
            <a:r>
              <a:rPr kumimoji="0" lang="ko-KR" altLang="en-US" sz="120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심의</a:t>
            </a:r>
            <a:r>
              <a:rPr kumimoji="0" lang="en-US" altLang="ko-KR" sz="120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 </a:t>
            </a:r>
            <a:r>
              <a:rPr kumimoji="0" lang="ko-KR" altLang="en-US" sz="120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기술성 및 사업성 평가</a:t>
            </a:r>
          </a:p>
        </p:txBody>
      </p:sp>
      <p:sp>
        <p:nvSpPr>
          <p:cNvPr id="193553" name="Rectangle 17"/>
          <p:cNvSpPr>
            <a:spLocks noChangeArrowheads="1"/>
          </p:cNvSpPr>
          <p:nvPr/>
        </p:nvSpPr>
        <p:spPr bwMode="auto">
          <a:xfrm>
            <a:off x="4254500" y="3255963"/>
            <a:ext cx="3790950" cy="301625"/>
          </a:xfrm>
          <a:prstGeom prst="rect">
            <a:avLst/>
          </a:prstGeom>
          <a:solidFill>
            <a:srgbClr val="EBF7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5341" tIns="42670" rIns="85341" bIns="42670" anchor="ctr"/>
          <a:lstStyle/>
          <a:p>
            <a:pPr defTabSz="854075" eaLnBrk="0" latinLnBrk="0" hangingPunct="0">
              <a:lnSpc>
                <a:spcPct val="100000"/>
              </a:lnSpc>
              <a:defRPr/>
            </a:pPr>
            <a:r>
              <a:rPr kumimoji="0" lang="en-US" altLang="ko-KR" sz="1400" dirty="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 </a:t>
            </a:r>
            <a:r>
              <a:rPr kumimoji="0" lang="ko-KR" altLang="en-US" sz="1400" dirty="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지원대상과제 경상남도 제출</a:t>
            </a:r>
            <a:r>
              <a:rPr kumimoji="0" lang="en-US" altLang="ko-KR" sz="1400" dirty="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 </a:t>
            </a:r>
            <a:r>
              <a:rPr kumimoji="0" lang="ko-KR" altLang="en-US" sz="1400" dirty="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검토</a:t>
            </a:r>
            <a:r>
              <a:rPr kumimoji="0" lang="en-US" altLang="ko-KR" sz="1400" dirty="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 </a:t>
            </a:r>
            <a:r>
              <a:rPr kumimoji="0" lang="ko-KR" altLang="en-US" sz="1400" dirty="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확정</a:t>
            </a:r>
          </a:p>
        </p:txBody>
      </p:sp>
      <p:sp>
        <p:nvSpPr>
          <p:cNvPr id="193554" name="Rectangle 18"/>
          <p:cNvSpPr>
            <a:spLocks noChangeArrowheads="1"/>
          </p:cNvSpPr>
          <p:nvPr/>
        </p:nvSpPr>
        <p:spPr bwMode="auto">
          <a:xfrm>
            <a:off x="4254500" y="4275138"/>
            <a:ext cx="3790950" cy="346075"/>
          </a:xfrm>
          <a:prstGeom prst="rect">
            <a:avLst/>
          </a:prstGeom>
          <a:solidFill>
            <a:srgbClr val="EBF7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5341" tIns="42670" rIns="85341" bIns="42670" anchor="ctr"/>
          <a:lstStyle/>
          <a:p>
            <a:pPr defTabSz="854075" eaLnBrk="0" latinLnBrk="0" hangingPunct="0">
              <a:lnSpc>
                <a:spcPct val="100000"/>
              </a:lnSpc>
              <a:defRPr/>
            </a:pPr>
            <a:r>
              <a:rPr kumimoji="0" lang="en-US" altLang="ko-KR" sz="140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 </a:t>
            </a:r>
            <a:r>
              <a:rPr kumimoji="0" lang="ko-KR" altLang="en-US" sz="140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협약내용 변경 신청</a:t>
            </a:r>
            <a:r>
              <a:rPr kumimoji="0" lang="en-US" altLang="ko-KR" sz="140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·</a:t>
            </a:r>
            <a:r>
              <a:rPr kumimoji="0" lang="ko-KR" altLang="en-US" sz="140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승인</a:t>
            </a:r>
          </a:p>
        </p:txBody>
      </p:sp>
      <p:sp>
        <p:nvSpPr>
          <p:cNvPr id="193556" name="Rectangle 20"/>
          <p:cNvSpPr>
            <a:spLocks noChangeArrowheads="1"/>
          </p:cNvSpPr>
          <p:nvPr/>
        </p:nvSpPr>
        <p:spPr bwMode="auto">
          <a:xfrm>
            <a:off x="4254500" y="3697288"/>
            <a:ext cx="3790950" cy="327025"/>
          </a:xfrm>
          <a:prstGeom prst="rect">
            <a:avLst/>
          </a:prstGeom>
          <a:solidFill>
            <a:srgbClr val="EBF7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5341" tIns="42670" rIns="85341" bIns="42670" anchor="ctr"/>
          <a:lstStyle/>
          <a:p>
            <a:pPr defTabSz="854075" eaLnBrk="0" latinLnBrk="0" hangingPunct="0">
              <a:lnSpc>
                <a:spcPct val="100000"/>
              </a:lnSpc>
              <a:defRPr/>
            </a:pPr>
            <a:r>
              <a:rPr kumimoji="0" lang="en-US" altLang="ko-KR" sz="1400" dirty="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 </a:t>
            </a:r>
            <a:r>
              <a:rPr kumimoji="0" lang="ko-KR" altLang="en-US" sz="1400" dirty="0" err="1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총개발기간</a:t>
            </a:r>
            <a:r>
              <a:rPr kumimoji="0" lang="ko-KR" altLang="en-US" sz="1400" dirty="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일괄협약</a:t>
            </a:r>
          </a:p>
        </p:txBody>
      </p:sp>
      <p:sp>
        <p:nvSpPr>
          <p:cNvPr id="193557" name="Rectangle 21"/>
          <p:cNvSpPr>
            <a:spLocks noChangeArrowheads="1"/>
          </p:cNvSpPr>
          <p:nvPr/>
        </p:nvSpPr>
        <p:spPr bwMode="auto">
          <a:xfrm>
            <a:off x="4264025" y="4862513"/>
            <a:ext cx="3790950" cy="360362"/>
          </a:xfrm>
          <a:prstGeom prst="rect">
            <a:avLst/>
          </a:prstGeom>
          <a:solidFill>
            <a:srgbClr val="EBF7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5341" tIns="42670" rIns="85341" bIns="42670" anchor="ctr"/>
          <a:lstStyle/>
          <a:p>
            <a:pPr defTabSz="854075" eaLnBrk="0" latinLnBrk="0" hangingPunct="0">
              <a:lnSpc>
                <a:spcPct val="100000"/>
              </a:lnSpc>
              <a:defRPr/>
            </a:pPr>
            <a:r>
              <a:rPr kumimoji="0" lang="en-US" altLang="ko-KR" sz="1300" b="1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굴림" pitchFamily="50" charset="-127"/>
                <a:ea typeface="굴림" pitchFamily="50" charset="-127"/>
              </a:rPr>
              <a:t> </a:t>
            </a:r>
            <a:r>
              <a:rPr kumimoji="0" lang="en-US" altLang="ko-KR" sz="140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 </a:t>
            </a:r>
            <a:r>
              <a:rPr kumimoji="0" lang="ko-KR" altLang="en-US" sz="140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현장실사 </a:t>
            </a:r>
            <a:r>
              <a:rPr kumimoji="0" lang="en-US" altLang="ko-KR" sz="140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/ </a:t>
            </a:r>
            <a:r>
              <a:rPr kumimoji="0" lang="ko-KR" altLang="en-US" sz="140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평가위원회 평가</a:t>
            </a:r>
          </a:p>
        </p:txBody>
      </p:sp>
      <p:sp>
        <p:nvSpPr>
          <p:cNvPr id="193558" name="Rectangle 22"/>
          <p:cNvSpPr>
            <a:spLocks noChangeArrowheads="1"/>
          </p:cNvSpPr>
          <p:nvPr/>
        </p:nvSpPr>
        <p:spPr bwMode="auto">
          <a:xfrm>
            <a:off x="4264025" y="5368925"/>
            <a:ext cx="3790950" cy="327025"/>
          </a:xfrm>
          <a:prstGeom prst="rect">
            <a:avLst/>
          </a:prstGeom>
          <a:solidFill>
            <a:srgbClr val="EBF7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5341" tIns="42670" rIns="85341" bIns="42670" anchor="ctr"/>
          <a:lstStyle/>
          <a:p>
            <a:pPr defTabSz="854075" eaLnBrk="0" latinLnBrk="0" hangingPunct="0">
              <a:lnSpc>
                <a:spcPct val="100000"/>
              </a:lnSpc>
              <a:defRPr/>
            </a:pPr>
            <a:r>
              <a:rPr kumimoji="0" lang="en-US" altLang="ko-KR" sz="1300" b="1" dirty="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굴림" pitchFamily="50" charset="-127"/>
                <a:ea typeface="굴림" pitchFamily="50" charset="-127"/>
              </a:rPr>
              <a:t> </a:t>
            </a:r>
            <a:r>
              <a:rPr kumimoji="0" lang="en-US" altLang="ko-KR" sz="1400" dirty="0">
                <a:solidFill>
                  <a:srgbClr val="040807"/>
                </a:solidFill>
              </a:rPr>
              <a:t>- </a:t>
            </a:r>
            <a:r>
              <a:rPr kumimoji="0" lang="ko-KR" altLang="en-US" sz="1400" dirty="0" err="1">
                <a:solidFill>
                  <a:srgbClr val="040807"/>
                </a:solidFill>
              </a:rPr>
              <a:t>성공시</a:t>
            </a:r>
            <a:r>
              <a:rPr kumimoji="0" lang="ko-KR" altLang="en-US" sz="1400" dirty="0">
                <a:solidFill>
                  <a:srgbClr val="040807"/>
                </a:solidFill>
              </a:rPr>
              <a:t> 출연금의 </a:t>
            </a:r>
            <a:r>
              <a:rPr kumimoji="0" lang="en-US" altLang="ko-KR" sz="14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20%</a:t>
            </a:r>
            <a:r>
              <a:rPr kumimoji="0" lang="ko-KR" altLang="en-US" sz="1400" dirty="0">
                <a:solidFill>
                  <a:srgbClr val="040807"/>
                </a:solidFill>
              </a:rPr>
              <a:t>를 징수</a:t>
            </a:r>
          </a:p>
        </p:txBody>
      </p:sp>
      <p:sp>
        <p:nvSpPr>
          <p:cNvPr id="33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7042150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I. </a:t>
            </a: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지역기반육성기술개발사업</a:t>
            </a:r>
            <a:r>
              <a:rPr lang="en-US" altLang="ko-KR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일반사항</a:t>
            </a:r>
            <a:endParaRPr lang="ko-KR" altLang="en-US" sz="2800" b="1" dirty="0">
              <a:solidFill>
                <a:srgbClr val="CC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4"/>
          <p:cNvSpPr>
            <a:spLocks noChangeArrowheads="1"/>
          </p:cNvSpPr>
          <p:nvPr/>
        </p:nvSpPr>
        <p:spPr bwMode="auto">
          <a:xfrm>
            <a:off x="250825" y="1316059"/>
            <a:ext cx="86756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" name="AutoShape 1077"/>
          <p:cNvSpPr>
            <a:spLocks noChangeArrowheads="1"/>
          </p:cNvSpPr>
          <p:nvPr/>
        </p:nvSpPr>
        <p:spPr bwMode="auto">
          <a:xfrm>
            <a:off x="673100" y="2266950"/>
            <a:ext cx="7931150" cy="1090613"/>
          </a:xfrm>
          <a:prstGeom prst="roundRect">
            <a:avLst>
              <a:gd name="adj" fmla="val 5630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tIns="82800" anchor="ctr"/>
          <a:lstStyle/>
          <a:p>
            <a:pPr>
              <a:lnSpc>
                <a:spcPts val="1000"/>
              </a:lnSpc>
              <a:spcBef>
                <a:spcPct val="110000"/>
              </a:spcBef>
              <a:buFont typeface="Wingdings" pitchFamily="2" charset="2"/>
              <a:buChar char="v"/>
              <a:defRPr/>
            </a:pPr>
            <a:endParaRPr lang="en-US" altLang="ko-KR" sz="20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ts val="300"/>
              </a:lnSpc>
              <a:spcBef>
                <a:spcPct val="110000"/>
              </a:spcBef>
              <a:defRPr/>
            </a:pPr>
            <a:r>
              <a:rPr lang="en-US" altLang="ko-KR" dirty="0">
                <a:solidFill>
                  <a:schemeClr val="tx1"/>
                </a:solidFill>
              </a:rPr>
              <a:t>   </a:t>
            </a:r>
            <a:r>
              <a:rPr lang="ko-KR" altLang="en-US" dirty="0">
                <a:solidFill>
                  <a:schemeClr val="tx1"/>
                </a:solidFill>
              </a:rPr>
              <a:t>현장실태조사 실시 및 평가위원회 개최</a:t>
            </a:r>
          </a:p>
          <a:p>
            <a:pPr>
              <a:lnSpc>
                <a:spcPts val="300"/>
              </a:lnSpc>
              <a:spcBef>
                <a:spcPct val="110000"/>
              </a:spcBef>
              <a:defRPr/>
            </a:pPr>
            <a:r>
              <a:rPr lang="en-US" altLang="ko-KR" dirty="0">
                <a:solidFill>
                  <a:schemeClr val="tx1"/>
                </a:solidFill>
              </a:rPr>
              <a:t>   7</a:t>
            </a:r>
            <a:r>
              <a:rPr lang="ko-KR" altLang="en-US" dirty="0">
                <a:solidFill>
                  <a:schemeClr val="tx1"/>
                </a:solidFill>
              </a:rPr>
              <a:t>인 내외의 산 </a:t>
            </a:r>
            <a:r>
              <a:rPr kumimoji="0" lang="en-US" altLang="ko-KR" dirty="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</a:rPr>
              <a:t>·</a:t>
            </a:r>
            <a:r>
              <a:rPr lang="ko-KR" alt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ko-KR" altLang="en-US" dirty="0">
                <a:solidFill>
                  <a:schemeClr val="tx1"/>
                </a:solidFill>
              </a:rPr>
              <a:t>학 </a:t>
            </a:r>
            <a:r>
              <a:rPr kumimoji="0" lang="en-US" altLang="ko-KR" dirty="0">
                <a:solidFill>
                  <a:srgbClr val="040807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</a:rPr>
              <a:t>·</a:t>
            </a:r>
            <a:r>
              <a:rPr lang="ko-KR" alt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ko-KR" altLang="en-US" dirty="0">
                <a:solidFill>
                  <a:schemeClr val="tx1"/>
                </a:solidFill>
              </a:rPr>
              <a:t>연 전문가로 구성된 </a:t>
            </a:r>
            <a:r>
              <a:rPr lang="ko-KR" altLang="en-US" dirty="0" err="1">
                <a:solidFill>
                  <a:srgbClr val="C00000"/>
                </a:solidFill>
              </a:rPr>
              <a:t>평가단</a:t>
            </a:r>
            <a:r>
              <a:rPr lang="ko-KR" altLang="en-US" dirty="0">
                <a:solidFill>
                  <a:srgbClr val="C00000"/>
                </a:solidFill>
              </a:rPr>
              <a:t> 운영</a:t>
            </a:r>
          </a:p>
        </p:txBody>
      </p:sp>
      <p:grpSp>
        <p:nvGrpSpPr>
          <p:cNvPr id="7172" name="Group 203"/>
          <p:cNvGrpSpPr>
            <a:grpSpLocks/>
          </p:cNvGrpSpPr>
          <p:nvPr/>
        </p:nvGrpSpPr>
        <p:grpSpPr bwMode="auto">
          <a:xfrm>
            <a:off x="808038" y="2039938"/>
            <a:ext cx="2170112" cy="450850"/>
            <a:chOff x="1507" y="1015"/>
            <a:chExt cx="1422" cy="210"/>
          </a:xfrm>
        </p:grpSpPr>
        <p:sp>
          <p:nvSpPr>
            <p:cNvPr id="7193" name="AutoShape 204"/>
            <p:cNvSpPr>
              <a:spLocks noChangeArrowheads="1"/>
            </p:cNvSpPr>
            <p:nvPr/>
          </p:nvSpPr>
          <p:spPr bwMode="auto">
            <a:xfrm>
              <a:off x="1507" y="1033"/>
              <a:ext cx="1422" cy="17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D80C9"/>
                </a:gs>
                <a:gs pos="100000">
                  <a:srgbClr val="184382"/>
                </a:gs>
              </a:gsLst>
              <a:lin ang="2700000" scaled="1"/>
            </a:gradFill>
            <a:ln w="38100" algn="ctr">
              <a:solidFill>
                <a:srgbClr val="DDDDDD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lnSpc>
                  <a:spcPct val="100000"/>
                </a:lnSpc>
              </a:pPr>
              <a:endParaRPr lang="ko-KR" altLang="en-US" sz="110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7194" name="AutoShape 205"/>
            <p:cNvSpPr>
              <a:spLocks noChangeArrowheads="1"/>
            </p:cNvSpPr>
            <p:nvPr/>
          </p:nvSpPr>
          <p:spPr bwMode="auto">
            <a:xfrm>
              <a:off x="1621" y="1015"/>
              <a:ext cx="1222" cy="210"/>
            </a:xfrm>
            <a:prstGeom prst="roundRect">
              <a:avLst>
                <a:gd name="adj" fmla="val 50000"/>
              </a:avLst>
            </a:prstGeom>
            <a:noFill/>
            <a:ln w="12700">
              <a:noFill/>
              <a:round/>
              <a:headEnd/>
              <a:tailEnd/>
            </a:ln>
          </p:spPr>
          <p:txBody>
            <a:bodyPr wrap="none"/>
            <a:lstStyle/>
            <a:p>
              <a:pPr algn="ctr">
                <a:lnSpc>
                  <a:spcPct val="80000"/>
                </a:lnSpc>
              </a:pPr>
              <a:r>
                <a:rPr lang="en-US" altLang="ko-KR" sz="2000">
                  <a:solidFill>
                    <a:srgbClr val="FFFF66"/>
                  </a:solidFill>
                </a:rPr>
                <a:t>(1) </a:t>
              </a:r>
              <a:r>
                <a:rPr lang="ko-KR" altLang="en-US" sz="2000">
                  <a:solidFill>
                    <a:srgbClr val="FFFF66"/>
                  </a:solidFill>
                </a:rPr>
                <a:t>평가 및 선정</a:t>
              </a:r>
            </a:p>
          </p:txBody>
        </p:sp>
      </p:grpSp>
      <p:grpSp>
        <p:nvGrpSpPr>
          <p:cNvPr id="7173" name="Group 15"/>
          <p:cNvGrpSpPr>
            <a:grpSpLocks/>
          </p:cNvGrpSpPr>
          <p:nvPr/>
        </p:nvGrpSpPr>
        <p:grpSpPr bwMode="auto">
          <a:xfrm>
            <a:off x="322263" y="1344613"/>
            <a:ext cx="4043362" cy="652462"/>
            <a:chOff x="204" y="754"/>
            <a:chExt cx="2547" cy="411"/>
          </a:xfrm>
        </p:grpSpPr>
        <p:grpSp>
          <p:nvGrpSpPr>
            <p:cNvPr id="7183" name="Group 16"/>
            <p:cNvGrpSpPr>
              <a:grpSpLocks/>
            </p:cNvGrpSpPr>
            <p:nvPr/>
          </p:nvGrpSpPr>
          <p:grpSpPr bwMode="auto">
            <a:xfrm>
              <a:off x="476" y="754"/>
              <a:ext cx="2275" cy="363"/>
              <a:chOff x="2336" y="754"/>
              <a:chExt cx="3084" cy="266"/>
            </a:xfrm>
          </p:grpSpPr>
          <p:pic>
            <p:nvPicPr>
              <p:cNvPr id="7191" name="Picture 10" descr="13 박스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72552" t="45509" r="2864" b="32916"/>
              <a:stretch>
                <a:fillRect/>
              </a:stretch>
            </p:blipFill>
            <p:spPr bwMode="auto">
              <a:xfrm>
                <a:off x="2336" y="754"/>
                <a:ext cx="3084" cy="2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192" name="Text Box 2144"/>
              <p:cNvSpPr txBox="1">
                <a:spLocks noChangeArrowheads="1"/>
              </p:cNvSpPr>
              <p:nvPr/>
            </p:nvSpPr>
            <p:spPr bwMode="auto">
              <a:xfrm>
                <a:off x="2682" y="766"/>
                <a:ext cx="2346" cy="21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ko-KR" altLang="en-US" sz="2400" b="1">
                    <a:solidFill>
                      <a:schemeClr val="tx1"/>
                    </a:solidFill>
                    <a:ea typeface="휴먼신그래픽"/>
                    <a:cs typeface="휴먼신그래픽"/>
                  </a:rPr>
                  <a:t>세부절차</a:t>
                </a:r>
                <a:endParaRPr lang="en-US" altLang="ko-KR" sz="2400" b="1">
                  <a:solidFill>
                    <a:schemeClr val="tx1"/>
                  </a:solidFill>
                  <a:ea typeface="휴먼신그래픽"/>
                  <a:cs typeface="휴먼신그래픽"/>
                </a:endParaRPr>
              </a:p>
            </p:txBody>
          </p:sp>
        </p:grpSp>
        <p:pic>
          <p:nvPicPr>
            <p:cNvPr id="7184" name="Picture 4" descr="2"/>
            <p:cNvPicPr>
              <a:picLocks noChangeAspect="1" noChangeArrowheads="1"/>
            </p:cNvPicPr>
            <p:nvPr/>
          </p:nvPicPr>
          <p:blipFill>
            <a:blip r:embed="rId3" cstate="print"/>
            <a:srcRect l="56512" t="27689" r="39474" b="61571"/>
            <a:stretch>
              <a:fillRect/>
            </a:stretch>
          </p:blipFill>
          <p:spPr bwMode="auto">
            <a:xfrm>
              <a:off x="204" y="780"/>
              <a:ext cx="32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185" name="Group 33"/>
            <p:cNvGrpSpPr>
              <a:grpSpLocks/>
            </p:cNvGrpSpPr>
            <p:nvPr/>
          </p:nvGrpSpPr>
          <p:grpSpPr bwMode="auto">
            <a:xfrm>
              <a:off x="285" y="824"/>
              <a:ext cx="210" cy="295"/>
              <a:chOff x="241" y="796"/>
              <a:chExt cx="325" cy="493"/>
            </a:xfrm>
          </p:grpSpPr>
          <p:grpSp>
            <p:nvGrpSpPr>
              <p:cNvPr id="7186" name="Group 34"/>
              <p:cNvGrpSpPr>
                <a:grpSpLocks/>
              </p:cNvGrpSpPr>
              <p:nvPr/>
            </p:nvGrpSpPr>
            <p:grpSpPr bwMode="auto">
              <a:xfrm>
                <a:off x="241" y="796"/>
                <a:ext cx="325" cy="321"/>
                <a:chOff x="143" y="597"/>
                <a:chExt cx="272" cy="272"/>
              </a:xfrm>
            </p:grpSpPr>
            <p:sp>
              <p:nvSpPr>
                <p:cNvPr id="170019" name="Oval 35"/>
                <p:cNvSpPr>
                  <a:spLocks noChangeArrowheads="1"/>
                </p:cNvSpPr>
                <p:nvPr/>
              </p:nvSpPr>
              <p:spPr bwMode="auto">
                <a:xfrm>
                  <a:off x="143" y="597"/>
                  <a:ext cx="272" cy="272"/>
                </a:xfrm>
                <a:prstGeom prst="ellipse">
                  <a:avLst/>
                </a:prstGeom>
                <a:solidFill>
                  <a:srgbClr val="003366">
                    <a:alpha val="23000"/>
                  </a:srgbClr>
                </a:solidFill>
                <a:ln w="2734">
                  <a:noFill/>
                  <a:round/>
                  <a:headEnd/>
                  <a:tailEnd/>
                </a:ln>
                <a:effectLst>
                  <a:outerShdw dist="17364" dir="2700000" algn="ctr" rotWithShape="0">
                    <a:srgbClr val="808080"/>
                  </a:outerShdw>
                </a:effectLst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  <a:defRPr/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7189" name="Oval 36"/>
                <p:cNvSpPr>
                  <a:spLocks noChangeArrowheads="1"/>
                </p:cNvSpPr>
                <p:nvPr/>
              </p:nvSpPr>
              <p:spPr bwMode="auto">
                <a:xfrm>
                  <a:off x="157" y="611"/>
                  <a:ext cx="245" cy="24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1789D"/>
                    </a:gs>
                    <a:gs pos="50000">
                      <a:srgbClr val="ADEAFF"/>
                    </a:gs>
                    <a:gs pos="100000">
                      <a:srgbClr val="01789D"/>
                    </a:gs>
                  </a:gsLst>
                  <a:lin ang="0" scaled="1"/>
                </a:gradFill>
                <a:ln w="12278">
                  <a:solidFill>
                    <a:srgbClr val="004852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7190" name="Oval 37"/>
                <p:cNvSpPr>
                  <a:spLocks noChangeArrowheads="1"/>
                </p:cNvSpPr>
                <p:nvPr/>
              </p:nvSpPr>
              <p:spPr bwMode="auto">
                <a:xfrm>
                  <a:off x="188" y="611"/>
                  <a:ext cx="187" cy="1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>
                        <a:alpha val="48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 w="28575">
                  <a:noFill/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lnSpc>
                      <a:spcPct val="100000"/>
                    </a:lnSpc>
                  </a:pPr>
                  <a:endParaRPr lang="ko-KR" altLang="en-US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endParaRPr>
                </a:p>
              </p:txBody>
            </p:sp>
          </p:grpSp>
          <p:sp>
            <p:nvSpPr>
              <p:cNvPr id="7187" name="Rectangle 38"/>
              <p:cNvSpPr>
                <a:spLocks noChangeArrowheads="1"/>
              </p:cNvSpPr>
              <p:nvPr/>
            </p:nvSpPr>
            <p:spPr bwMode="white">
              <a:xfrm>
                <a:off x="262" y="808"/>
                <a:ext cx="161" cy="4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9575" tIns="46378" rIns="89575" bIns="46378">
                <a:spAutoFit/>
              </a:bodyPr>
              <a:lstStyle/>
              <a:p>
                <a:pPr fontAlgn="t">
                  <a:lnSpc>
                    <a:spcPct val="100000"/>
                  </a:lnSpc>
                </a:pPr>
                <a:endParaRPr lang="en-US" altLang="ko-KR" sz="2400" b="1" i="1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Arial" pitchFamily="34" charset="0"/>
                  <a:sym typeface="Wingdings" pitchFamily="2" charset="2"/>
                </a:endParaRPr>
              </a:p>
            </p:txBody>
          </p:sp>
        </p:grpSp>
      </p:grpSp>
      <p:pic>
        <p:nvPicPr>
          <p:cNvPr id="7174" name="Picture 38" descr="009----3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755650" y="2711450"/>
            <a:ext cx="18732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39" descr="009----3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755650" y="3060700"/>
            <a:ext cx="18732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1077"/>
          <p:cNvSpPr>
            <a:spLocks noChangeArrowheads="1"/>
          </p:cNvSpPr>
          <p:nvPr/>
        </p:nvSpPr>
        <p:spPr bwMode="auto">
          <a:xfrm>
            <a:off x="684213" y="4056063"/>
            <a:ext cx="7920037" cy="1244600"/>
          </a:xfrm>
          <a:prstGeom prst="roundRect">
            <a:avLst>
              <a:gd name="adj" fmla="val 5630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tIns="82800" anchor="ctr"/>
          <a:lstStyle/>
          <a:p>
            <a:pPr>
              <a:lnSpc>
                <a:spcPts val="1000"/>
              </a:lnSpc>
              <a:spcBef>
                <a:spcPct val="110000"/>
              </a:spcBef>
              <a:buFont typeface="Wingdings" pitchFamily="2" charset="2"/>
              <a:buChar char="v"/>
              <a:defRPr/>
            </a:pPr>
            <a:endParaRPr lang="en-US" altLang="ko-KR" sz="20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ts val="300"/>
              </a:lnSpc>
              <a:spcBef>
                <a:spcPct val="110000"/>
              </a:spcBef>
              <a:defRPr/>
            </a:pPr>
            <a:r>
              <a:rPr lang="en-US" altLang="ko-KR" sz="1600" dirty="0">
                <a:solidFill>
                  <a:schemeClr val="tx1"/>
                </a:solidFill>
              </a:rPr>
              <a:t>   </a:t>
            </a:r>
            <a:r>
              <a:rPr lang="ko-KR" altLang="en-US" dirty="0">
                <a:solidFill>
                  <a:schemeClr val="tx1"/>
                </a:solidFill>
              </a:rPr>
              <a:t>평가위원회 결과를 바탕으로 조정위원회에서 조정 및 경상남도 최종 결정</a:t>
            </a:r>
            <a:endParaRPr lang="en-US" altLang="ko-KR" dirty="0">
              <a:solidFill>
                <a:schemeClr val="tx1"/>
              </a:solidFill>
            </a:endParaRPr>
          </a:p>
          <a:p>
            <a:pPr>
              <a:lnSpc>
                <a:spcPts val="300"/>
              </a:lnSpc>
              <a:spcBef>
                <a:spcPct val="110000"/>
              </a:spcBef>
              <a:defRPr/>
            </a:pPr>
            <a:r>
              <a:rPr lang="ko-KR" altLang="en-US" dirty="0">
                <a:solidFill>
                  <a:schemeClr val="tx1"/>
                </a:solidFill>
              </a:rPr>
              <a:t>  지원대상과제 통보 및 협약체결 </a:t>
            </a:r>
            <a:r>
              <a:rPr lang="en-US" altLang="ko-KR" dirty="0">
                <a:solidFill>
                  <a:schemeClr val="tx1"/>
                </a:solidFill>
              </a:rPr>
              <a:t>(</a:t>
            </a:r>
            <a:r>
              <a:rPr lang="ko-KR" altLang="en-US" dirty="0" err="1">
                <a:solidFill>
                  <a:schemeClr val="tx1"/>
                </a:solidFill>
              </a:rPr>
              <a:t>지역산업평가단</a:t>
            </a:r>
            <a:r>
              <a:rPr lang="ko-KR" altLang="en-US" sz="2000" dirty="0">
                <a:solidFill>
                  <a:srgbClr val="0066FF"/>
                </a:solidFill>
              </a:rPr>
              <a:t>       </a:t>
            </a:r>
            <a:r>
              <a:rPr lang="ko-KR" altLang="en-US" dirty="0">
                <a:solidFill>
                  <a:schemeClr val="tx1"/>
                </a:solidFill>
              </a:rPr>
              <a:t>선정업체</a:t>
            </a:r>
            <a:r>
              <a:rPr lang="en-US" altLang="ko-KR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ts val="300"/>
              </a:lnSpc>
              <a:spcBef>
                <a:spcPct val="110000"/>
              </a:spcBef>
              <a:defRPr/>
            </a:pPr>
            <a:endParaRPr lang="ko-KR" altLang="en-US" dirty="0">
              <a:solidFill>
                <a:srgbClr val="CC0000"/>
              </a:solidFill>
            </a:endParaRPr>
          </a:p>
        </p:txBody>
      </p:sp>
      <p:sp>
        <p:nvSpPr>
          <p:cNvPr id="7177" name="AutoShape 204"/>
          <p:cNvSpPr>
            <a:spLocks noChangeArrowheads="1"/>
          </p:cNvSpPr>
          <p:nvPr/>
        </p:nvSpPr>
        <p:spPr bwMode="auto">
          <a:xfrm>
            <a:off x="819150" y="3867150"/>
            <a:ext cx="4329113" cy="3698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3D80C9"/>
              </a:gs>
              <a:gs pos="100000">
                <a:srgbClr val="184382"/>
              </a:gs>
            </a:gsLst>
            <a:lin ang="2700000" scaled="1"/>
          </a:gradFill>
          <a:ln w="38100" algn="ctr">
            <a:solidFill>
              <a:srgbClr val="DDDDDD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00000"/>
              </a:lnSpc>
            </a:pPr>
            <a:endParaRPr lang="ko-KR" altLang="en-US" sz="1100">
              <a:solidFill>
                <a:srgbClr val="00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178" name="AutoShape 205"/>
          <p:cNvSpPr>
            <a:spLocks noChangeArrowheads="1"/>
          </p:cNvSpPr>
          <p:nvPr/>
        </p:nvSpPr>
        <p:spPr bwMode="auto">
          <a:xfrm>
            <a:off x="900113" y="3813175"/>
            <a:ext cx="3967162" cy="450850"/>
          </a:xfrm>
          <a:prstGeom prst="roundRect">
            <a:avLst>
              <a:gd name="adj" fmla="val 50000"/>
            </a:avLst>
          </a:prstGeom>
          <a:noFill/>
          <a:ln w="12700">
            <a:noFill/>
            <a:round/>
            <a:headEnd/>
            <a:tailEnd/>
          </a:ln>
        </p:spPr>
        <p:txBody>
          <a:bodyPr wrap="none"/>
          <a:lstStyle/>
          <a:p>
            <a:pPr>
              <a:lnSpc>
                <a:spcPct val="80000"/>
              </a:lnSpc>
            </a:pPr>
            <a:r>
              <a:rPr lang="en-US" altLang="ko-KR" sz="2000">
                <a:solidFill>
                  <a:srgbClr val="FFFF66"/>
                </a:solidFill>
              </a:rPr>
              <a:t>(2) </a:t>
            </a:r>
            <a:r>
              <a:rPr lang="ko-KR" altLang="en-US" sz="2000">
                <a:solidFill>
                  <a:srgbClr val="FFFF66"/>
                </a:solidFill>
              </a:rPr>
              <a:t>지원대상과제 확정 및 협약체결</a:t>
            </a:r>
          </a:p>
        </p:txBody>
      </p:sp>
      <p:pic>
        <p:nvPicPr>
          <p:cNvPr id="7179" name="Picture 44" descr="009----3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785813" y="4386263"/>
            <a:ext cx="18732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7042150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I. </a:t>
            </a: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지역기반육성기술개발사업</a:t>
            </a:r>
            <a:r>
              <a:rPr lang="en-US" altLang="ko-KR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일반사항</a:t>
            </a:r>
            <a:endParaRPr lang="ko-KR" altLang="en-US" sz="2800" b="1" dirty="0">
              <a:solidFill>
                <a:srgbClr val="CC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181" name="Picture 44" descr="009----3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785813" y="4762500"/>
            <a:ext cx="18732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42" name="AutoShape 30"/>
          <p:cNvSpPr>
            <a:spLocks noChangeArrowheads="1"/>
          </p:cNvSpPr>
          <p:nvPr/>
        </p:nvSpPr>
        <p:spPr bwMode="auto">
          <a:xfrm>
            <a:off x="6000750" y="4786313"/>
            <a:ext cx="431800" cy="73025"/>
          </a:xfrm>
          <a:prstGeom prst="leftRightArrow">
            <a:avLst>
              <a:gd name="adj1" fmla="val 50000"/>
              <a:gd name="adj2" fmla="val 118261"/>
            </a:avLst>
          </a:prstGeom>
          <a:solidFill>
            <a:schemeClr val="tx1"/>
          </a:solidFill>
          <a:ln w="38100" algn="ctr">
            <a:noFill/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lIns="450000" anchor="ctr"/>
          <a:lstStyle/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4"/>
          <p:cNvSpPr>
            <a:spLocks noChangeArrowheads="1"/>
          </p:cNvSpPr>
          <p:nvPr/>
        </p:nvSpPr>
        <p:spPr bwMode="auto">
          <a:xfrm>
            <a:off x="250825" y="1268413"/>
            <a:ext cx="86756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" name="AutoShape 1077"/>
          <p:cNvSpPr>
            <a:spLocks noChangeArrowheads="1"/>
          </p:cNvSpPr>
          <p:nvPr/>
        </p:nvSpPr>
        <p:spPr bwMode="auto">
          <a:xfrm>
            <a:off x="673100" y="1739900"/>
            <a:ext cx="7931150" cy="1355725"/>
          </a:xfrm>
          <a:prstGeom prst="roundRect">
            <a:avLst>
              <a:gd name="adj" fmla="val 5630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tIns="82800" anchor="ctr"/>
          <a:lstStyle/>
          <a:p>
            <a:pPr>
              <a:lnSpc>
                <a:spcPts val="1000"/>
              </a:lnSpc>
              <a:spcBef>
                <a:spcPct val="110000"/>
              </a:spcBef>
              <a:buFont typeface="Wingdings" pitchFamily="2" charset="2"/>
              <a:buChar char="v"/>
              <a:defRPr/>
            </a:pPr>
            <a:endParaRPr lang="en-US" altLang="ko-KR" sz="20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ko-KR" dirty="0">
                <a:solidFill>
                  <a:schemeClr val="tx1"/>
                </a:solidFill>
              </a:rPr>
              <a:t>   </a:t>
            </a:r>
            <a:r>
              <a:rPr lang="ko-KR" altLang="en-US" dirty="0">
                <a:solidFill>
                  <a:srgbClr val="C00000"/>
                </a:solidFill>
              </a:rPr>
              <a:t>목표달성도</a:t>
            </a:r>
            <a:r>
              <a:rPr lang="en-US" altLang="ko-KR" dirty="0">
                <a:solidFill>
                  <a:srgbClr val="C00000"/>
                </a:solidFill>
              </a:rPr>
              <a:t>, </a:t>
            </a:r>
            <a:r>
              <a:rPr lang="ko-KR" altLang="en-US" dirty="0" err="1">
                <a:solidFill>
                  <a:srgbClr val="C00000"/>
                </a:solidFill>
              </a:rPr>
              <a:t>기술성</a:t>
            </a:r>
            <a:r>
              <a:rPr lang="en-US" altLang="ko-KR" dirty="0">
                <a:solidFill>
                  <a:srgbClr val="C00000"/>
                </a:solidFill>
              </a:rPr>
              <a:t>, </a:t>
            </a:r>
            <a:r>
              <a:rPr lang="ko-KR" altLang="en-US" dirty="0">
                <a:solidFill>
                  <a:srgbClr val="C00000"/>
                </a:solidFill>
              </a:rPr>
              <a:t>사업성 및 경제성 등을 종합적으로 평가</a:t>
            </a:r>
            <a:endParaRPr lang="en-US" altLang="ko-KR" dirty="0">
              <a:solidFill>
                <a:srgbClr val="C00000"/>
              </a:solidFill>
            </a:endParaRPr>
          </a:p>
          <a:p>
            <a:pPr>
              <a:lnSpc>
                <a:spcPct val="120000"/>
              </a:lnSpc>
              <a:defRPr/>
            </a:pPr>
            <a:r>
              <a:rPr lang="ko-KR" altLang="en-US" dirty="0">
                <a:solidFill>
                  <a:schemeClr val="tx1"/>
                </a:solidFill>
              </a:rPr>
              <a:t>   평가등급 </a:t>
            </a:r>
            <a:r>
              <a:rPr lang="en-US" altLang="ko-KR" dirty="0">
                <a:solidFill>
                  <a:schemeClr val="tx1"/>
                </a:solidFill>
              </a:rPr>
              <a:t>: </a:t>
            </a:r>
            <a:r>
              <a:rPr lang="ko-KR" altLang="en-US" dirty="0">
                <a:solidFill>
                  <a:schemeClr val="tx1"/>
                </a:solidFill>
              </a:rPr>
              <a:t>성공</a:t>
            </a:r>
            <a:r>
              <a:rPr lang="en-US" altLang="ko-KR" dirty="0">
                <a:solidFill>
                  <a:schemeClr val="tx1"/>
                </a:solidFill>
              </a:rPr>
              <a:t>(</a:t>
            </a:r>
            <a:r>
              <a:rPr lang="ko-KR" altLang="en-US" dirty="0">
                <a:solidFill>
                  <a:schemeClr val="tx1"/>
                </a:solidFill>
              </a:rPr>
              <a:t>우수</a:t>
            </a:r>
            <a:r>
              <a:rPr lang="en-US" altLang="ko-KR" dirty="0">
                <a:solidFill>
                  <a:schemeClr val="tx1"/>
                </a:solidFill>
              </a:rPr>
              <a:t>, </a:t>
            </a:r>
            <a:r>
              <a:rPr lang="ko-KR" altLang="en-US" dirty="0">
                <a:solidFill>
                  <a:schemeClr val="tx1"/>
                </a:solidFill>
              </a:rPr>
              <a:t>보통</a:t>
            </a:r>
            <a:r>
              <a:rPr lang="en-US" altLang="ko-KR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20000"/>
              </a:lnSpc>
              <a:defRPr/>
            </a:pPr>
            <a:r>
              <a:rPr lang="ko-KR" altLang="en-US" dirty="0">
                <a:solidFill>
                  <a:schemeClr val="tx1"/>
                </a:solidFill>
              </a:rPr>
              <a:t>                  실패</a:t>
            </a:r>
            <a:endParaRPr lang="ko-KR" altLang="en-US" dirty="0">
              <a:solidFill>
                <a:srgbClr val="C00000"/>
              </a:solidFill>
            </a:endParaRPr>
          </a:p>
        </p:txBody>
      </p:sp>
      <p:sp>
        <p:nvSpPr>
          <p:cNvPr id="8196" name="AutoShape 204"/>
          <p:cNvSpPr>
            <a:spLocks noChangeArrowheads="1"/>
          </p:cNvSpPr>
          <p:nvPr/>
        </p:nvSpPr>
        <p:spPr bwMode="auto">
          <a:xfrm>
            <a:off x="808038" y="1550988"/>
            <a:ext cx="2170112" cy="36988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3D80C9"/>
              </a:gs>
              <a:gs pos="100000">
                <a:srgbClr val="184382"/>
              </a:gs>
            </a:gsLst>
            <a:lin ang="2700000" scaled="1"/>
          </a:gradFill>
          <a:ln w="38100" algn="ctr">
            <a:solidFill>
              <a:srgbClr val="DDDDDD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00000"/>
              </a:lnSpc>
            </a:pPr>
            <a:endParaRPr lang="ko-KR" altLang="en-US" sz="1100">
              <a:solidFill>
                <a:srgbClr val="00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197" name="AutoShape 205"/>
          <p:cNvSpPr>
            <a:spLocks noChangeArrowheads="1"/>
          </p:cNvSpPr>
          <p:nvPr/>
        </p:nvSpPr>
        <p:spPr bwMode="auto">
          <a:xfrm>
            <a:off x="755650" y="1512888"/>
            <a:ext cx="1863725" cy="450850"/>
          </a:xfrm>
          <a:prstGeom prst="roundRect">
            <a:avLst>
              <a:gd name="adj" fmla="val 50000"/>
            </a:avLst>
          </a:prstGeom>
          <a:noFill/>
          <a:ln w="12700">
            <a:noFill/>
            <a:round/>
            <a:headEnd/>
            <a:tailEnd/>
          </a:ln>
        </p:spPr>
        <p:txBody>
          <a:bodyPr wrap="none"/>
          <a:lstStyle/>
          <a:p>
            <a:pPr algn="ctr">
              <a:lnSpc>
                <a:spcPct val="80000"/>
              </a:lnSpc>
            </a:pPr>
            <a:r>
              <a:rPr lang="en-US" altLang="ko-KR" sz="2000">
                <a:solidFill>
                  <a:srgbClr val="FFFF66"/>
                </a:solidFill>
              </a:rPr>
              <a:t>(4) </a:t>
            </a:r>
            <a:r>
              <a:rPr lang="ko-KR" altLang="en-US" sz="2000">
                <a:solidFill>
                  <a:srgbClr val="FFFF66"/>
                </a:solidFill>
              </a:rPr>
              <a:t>최종평가</a:t>
            </a:r>
          </a:p>
        </p:txBody>
      </p:sp>
      <p:pic>
        <p:nvPicPr>
          <p:cNvPr id="8198" name="Picture 19" descr="009----3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755650" y="2082800"/>
            <a:ext cx="18732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20" descr="009----3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755650" y="2428875"/>
            <a:ext cx="18732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1077"/>
          <p:cNvSpPr>
            <a:spLocks noChangeArrowheads="1"/>
          </p:cNvSpPr>
          <p:nvPr/>
        </p:nvSpPr>
        <p:spPr bwMode="auto">
          <a:xfrm>
            <a:off x="684213" y="3457575"/>
            <a:ext cx="7920037" cy="2779713"/>
          </a:xfrm>
          <a:prstGeom prst="roundRect">
            <a:avLst>
              <a:gd name="adj" fmla="val 5630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tIns="82800" anchor="ctr"/>
          <a:lstStyle/>
          <a:p>
            <a:pPr>
              <a:lnSpc>
                <a:spcPts val="1000"/>
              </a:lnSpc>
              <a:spcBef>
                <a:spcPct val="110000"/>
              </a:spcBef>
              <a:buFont typeface="Wingdings" pitchFamily="2" charset="2"/>
              <a:buNone/>
              <a:defRPr/>
            </a:pPr>
            <a:r>
              <a:rPr lang="en-US" altLang="ko-KR" dirty="0">
                <a:solidFill>
                  <a:schemeClr val="tx1"/>
                </a:solidFill>
              </a:rPr>
              <a:t>   </a:t>
            </a:r>
          </a:p>
          <a:p>
            <a:pPr>
              <a:lnSpc>
                <a:spcPts val="1000"/>
              </a:lnSpc>
              <a:spcBef>
                <a:spcPct val="110000"/>
              </a:spcBef>
              <a:buFont typeface="Wingdings" pitchFamily="2" charset="2"/>
              <a:buNone/>
              <a:defRPr/>
            </a:pPr>
            <a:r>
              <a:rPr lang="ko-KR" altLang="en-US" dirty="0">
                <a:solidFill>
                  <a:schemeClr val="tx1"/>
                </a:solidFill>
              </a:rPr>
              <a:t>   </a:t>
            </a:r>
            <a:r>
              <a:rPr lang="ko-KR" altLang="en-US" dirty="0">
                <a:solidFill>
                  <a:srgbClr val="C00000"/>
                </a:solidFill>
              </a:rPr>
              <a:t>개발결과가 </a:t>
            </a:r>
            <a:r>
              <a:rPr lang="en-US" altLang="ko-KR" dirty="0">
                <a:solidFill>
                  <a:srgbClr val="C00000"/>
                </a:solidFill>
                <a:latin typeface="Arial" pitchFamily="34" charset="0"/>
              </a:rPr>
              <a:t>“</a:t>
            </a:r>
            <a:r>
              <a:rPr lang="ko-KR" altLang="en-US" dirty="0">
                <a:solidFill>
                  <a:srgbClr val="C00000"/>
                </a:solidFill>
              </a:rPr>
              <a:t>성공</a:t>
            </a:r>
            <a:r>
              <a:rPr lang="en-US" altLang="ko-KR" dirty="0">
                <a:solidFill>
                  <a:srgbClr val="C00000"/>
                </a:solidFill>
                <a:latin typeface="Arial" pitchFamily="34" charset="0"/>
              </a:rPr>
              <a:t>”</a:t>
            </a:r>
            <a:r>
              <a:rPr lang="ko-KR" altLang="en-US" dirty="0">
                <a:solidFill>
                  <a:srgbClr val="C00000"/>
                </a:solidFill>
              </a:rPr>
              <a:t>으로 평가된 경우</a:t>
            </a:r>
            <a:endParaRPr lang="en-US" altLang="ko-KR" dirty="0">
              <a:solidFill>
                <a:srgbClr val="C00000"/>
              </a:solidFill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ko-KR" dirty="0">
                <a:solidFill>
                  <a:schemeClr val="tx1"/>
                </a:solidFill>
              </a:rPr>
              <a:t>   - </a:t>
            </a:r>
            <a:r>
              <a:rPr lang="ko-KR" altLang="en-US" dirty="0">
                <a:solidFill>
                  <a:schemeClr val="tx1"/>
                </a:solidFill>
              </a:rPr>
              <a:t>도 출연금의 </a:t>
            </a:r>
            <a:r>
              <a:rPr lang="en-US" altLang="ko-KR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20%</a:t>
            </a:r>
            <a:r>
              <a:rPr lang="ko-KR" altLang="en-US" dirty="0">
                <a:solidFill>
                  <a:schemeClr val="tx1"/>
                </a:solidFill>
              </a:rPr>
              <a:t>를 상환 </a:t>
            </a:r>
            <a:endParaRPr lang="en-US" altLang="ko-KR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       </a:t>
            </a:r>
            <a:r>
              <a:rPr lang="en-US" altLang="ko-KR" sz="1400" b="1" dirty="0">
                <a:solidFill>
                  <a:srgbClr val="FF0066"/>
                </a:solidFill>
              </a:rPr>
              <a:t>※ </a:t>
            </a:r>
            <a:r>
              <a:rPr lang="ko-KR" altLang="en-US" sz="1400" b="1" dirty="0">
                <a:solidFill>
                  <a:srgbClr val="FF0066"/>
                </a:solidFill>
              </a:rPr>
              <a:t>도 출연금이 </a:t>
            </a:r>
            <a:r>
              <a:rPr lang="en-US" altLang="ko-KR" sz="1400" b="1" dirty="0">
                <a:solidFill>
                  <a:srgbClr val="FF0066"/>
                </a:solidFill>
              </a:rPr>
              <a:t>1</a:t>
            </a:r>
            <a:r>
              <a:rPr lang="ko-KR" altLang="en-US" sz="1400" b="1" dirty="0" err="1">
                <a:solidFill>
                  <a:srgbClr val="FF0066"/>
                </a:solidFill>
              </a:rPr>
              <a:t>억원일</a:t>
            </a:r>
            <a:r>
              <a:rPr lang="ko-KR" altLang="en-US" sz="1400" b="1" dirty="0">
                <a:solidFill>
                  <a:srgbClr val="FF0066"/>
                </a:solidFill>
              </a:rPr>
              <a:t> 경우 </a:t>
            </a:r>
            <a:r>
              <a:rPr lang="en-US" altLang="ko-KR" sz="1400" b="1" dirty="0">
                <a:solidFill>
                  <a:srgbClr val="FF0066"/>
                </a:solidFill>
              </a:rPr>
              <a:t>2</a:t>
            </a:r>
            <a:r>
              <a:rPr lang="ko-KR" altLang="en-US" sz="1400" b="1" dirty="0" err="1">
                <a:solidFill>
                  <a:srgbClr val="FF0066"/>
                </a:solidFill>
              </a:rPr>
              <a:t>천만원을</a:t>
            </a:r>
            <a:r>
              <a:rPr lang="ko-KR" altLang="en-US" sz="1400" b="1" dirty="0">
                <a:solidFill>
                  <a:srgbClr val="FF0066"/>
                </a:solidFill>
              </a:rPr>
              <a:t> 정액 </a:t>
            </a:r>
            <a:r>
              <a:rPr lang="ko-KR" altLang="en-US" sz="1400" b="1" dirty="0" err="1">
                <a:solidFill>
                  <a:srgbClr val="FF0066"/>
                </a:solidFill>
              </a:rPr>
              <a:t>기술료로</a:t>
            </a:r>
            <a:r>
              <a:rPr lang="ko-KR" altLang="en-US" sz="1400" b="1" dirty="0">
                <a:solidFill>
                  <a:srgbClr val="FF0066"/>
                </a:solidFill>
              </a:rPr>
              <a:t> 상환 </a:t>
            </a:r>
            <a:r>
              <a:rPr lang="en-US" altLang="ko-KR" sz="1400" b="1" dirty="0">
                <a:solidFill>
                  <a:srgbClr val="FF0066"/>
                </a:solidFill>
              </a:rPr>
              <a:t>(</a:t>
            </a:r>
            <a:r>
              <a:rPr lang="ko-KR" altLang="en-US" sz="1400" b="1" dirty="0" err="1">
                <a:solidFill>
                  <a:srgbClr val="FF0066"/>
                </a:solidFill>
              </a:rPr>
              <a:t>일시납</a:t>
            </a:r>
            <a:r>
              <a:rPr lang="ko-KR" altLang="en-US" sz="1400" b="1" dirty="0">
                <a:solidFill>
                  <a:srgbClr val="FF0066"/>
                </a:solidFill>
              </a:rPr>
              <a:t> 혹은 </a:t>
            </a:r>
            <a:r>
              <a:rPr lang="en-US" altLang="ko-KR" sz="1400" b="1" dirty="0">
                <a:solidFill>
                  <a:srgbClr val="FF0066"/>
                </a:solidFill>
              </a:rPr>
              <a:t>5</a:t>
            </a:r>
            <a:r>
              <a:rPr lang="ko-KR" altLang="en-US" sz="1400" b="1" dirty="0" err="1">
                <a:solidFill>
                  <a:srgbClr val="FF0066"/>
                </a:solidFill>
              </a:rPr>
              <a:t>년분할납부</a:t>
            </a:r>
            <a:r>
              <a:rPr lang="en-US" altLang="ko-KR" sz="1400" b="1" dirty="0">
                <a:solidFill>
                  <a:srgbClr val="FF0066"/>
                </a:solidFill>
              </a:rPr>
              <a:t>)</a:t>
            </a:r>
          </a:p>
          <a:p>
            <a:pPr>
              <a:lnSpc>
                <a:spcPct val="120000"/>
              </a:lnSpc>
              <a:defRPr/>
            </a:pPr>
            <a:endParaRPr lang="ko-KR" altLang="en-US" sz="1400" b="1" dirty="0">
              <a:solidFill>
                <a:srgbClr val="FF0066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ko-KR" altLang="en-US" dirty="0">
                <a:solidFill>
                  <a:srgbClr val="C00000"/>
                </a:solidFill>
              </a:rPr>
              <a:t>   개발결과가 </a:t>
            </a:r>
            <a:r>
              <a:rPr lang="en-US" altLang="ko-KR" dirty="0">
                <a:solidFill>
                  <a:srgbClr val="C00000"/>
                </a:solidFill>
                <a:latin typeface="Arial" pitchFamily="34" charset="0"/>
              </a:rPr>
              <a:t>“</a:t>
            </a:r>
            <a:r>
              <a:rPr lang="ko-KR" altLang="en-US" dirty="0">
                <a:solidFill>
                  <a:srgbClr val="C00000"/>
                </a:solidFill>
              </a:rPr>
              <a:t>실패</a:t>
            </a:r>
            <a:r>
              <a:rPr lang="en-US" altLang="ko-KR" dirty="0">
                <a:solidFill>
                  <a:srgbClr val="C00000"/>
                </a:solidFill>
                <a:latin typeface="Arial" pitchFamily="34" charset="0"/>
              </a:rPr>
              <a:t>”</a:t>
            </a:r>
            <a:r>
              <a:rPr lang="ko-KR" altLang="en-US" dirty="0">
                <a:solidFill>
                  <a:srgbClr val="C00000"/>
                </a:solidFill>
              </a:rPr>
              <a:t>로 평가된 경우</a:t>
            </a:r>
            <a:endParaRPr lang="en-US" altLang="ko-KR" dirty="0">
              <a:solidFill>
                <a:srgbClr val="C00000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en-US" altLang="ko-KR" dirty="0">
                <a:solidFill>
                  <a:schemeClr val="tx1"/>
                </a:solidFill>
              </a:rPr>
              <a:t> - </a:t>
            </a:r>
            <a:r>
              <a:rPr lang="ko-KR" altLang="en-US" dirty="0">
                <a:solidFill>
                  <a:schemeClr val="tx1"/>
                </a:solidFill>
              </a:rPr>
              <a:t>실패한 경우 참여제한 등의 제재와 정부출연금 환수 조치 등</a:t>
            </a:r>
          </a:p>
          <a:p>
            <a:pPr>
              <a:lnSpc>
                <a:spcPct val="100000"/>
              </a:lnSpc>
              <a:defRPr/>
            </a:pPr>
            <a:r>
              <a:rPr lang="ko-KR" altLang="en-US" dirty="0">
                <a:solidFill>
                  <a:schemeClr val="tx1"/>
                </a:solidFill>
              </a:rPr>
              <a:t>      </a:t>
            </a:r>
            <a:r>
              <a:rPr lang="en-US" altLang="ko-KR" sz="1400" dirty="0">
                <a:solidFill>
                  <a:schemeClr val="tx1"/>
                </a:solidFill>
              </a:rPr>
              <a:t>※ </a:t>
            </a:r>
            <a:r>
              <a:rPr lang="ko-KR" altLang="en-US" sz="1400" dirty="0">
                <a:solidFill>
                  <a:schemeClr val="tx1"/>
                </a:solidFill>
              </a:rPr>
              <a:t>제재 및 환수 분류 등급에 따라 처리</a:t>
            </a:r>
          </a:p>
        </p:txBody>
      </p:sp>
      <p:sp>
        <p:nvSpPr>
          <p:cNvPr id="8201" name="AutoShape 204"/>
          <p:cNvSpPr>
            <a:spLocks noChangeArrowheads="1"/>
          </p:cNvSpPr>
          <p:nvPr/>
        </p:nvSpPr>
        <p:spPr bwMode="auto">
          <a:xfrm>
            <a:off x="819150" y="3268663"/>
            <a:ext cx="2170113" cy="36988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3D80C9"/>
              </a:gs>
              <a:gs pos="100000">
                <a:srgbClr val="184382"/>
              </a:gs>
            </a:gsLst>
            <a:lin ang="2700000" scaled="1"/>
          </a:gradFill>
          <a:ln w="38100" algn="ctr">
            <a:solidFill>
              <a:srgbClr val="DDDDDD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00000"/>
              </a:lnSpc>
            </a:pPr>
            <a:endParaRPr lang="ko-KR" altLang="en-US" sz="1100">
              <a:solidFill>
                <a:srgbClr val="00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202" name="AutoShape 205"/>
          <p:cNvSpPr>
            <a:spLocks noChangeArrowheads="1"/>
          </p:cNvSpPr>
          <p:nvPr/>
        </p:nvSpPr>
        <p:spPr bwMode="auto">
          <a:xfrm>
            <a:off x="898525" y="3230563"/>
            <a:ext cx="1863725" cy="450850"/>
          </a:xfrm>
          <a:prstGeom prst="roundRect">
            <a:avLst>
              <a:gd name="adj" fmla="val 50000"/>
            </a:avLst>
          </a:prstGeom>
          <a:noFill/>
          <a:ln w="12700">
            <a:noFill/>
            <a:round/>
            <a:headEnd/>
            <a:tailEnd/>
          </a:ln>
        </p:spPr>
        <p:txBody>
          <a:bodyPr wrap="none"/>
          <a:lstStyle/>
          <a:p>
            <a:pPr>
              <a:lnSpc>
                <a:spcPct val="80000"/>
              </a:lnSpc>
            </a:pPr>
            <a:r>
              <a:rPr lang="en-US" altLang="ko-KR" sz="2000">
                <a:solidFill>
                  <a:srgbClr val="FFFF66"/>
                </a:solidFill>
              </a:rPr>
              <a:t>(5) </a:t>
            </a:r>
            <a:r>
              <a:rPr lang="ko-KR" altLang="en-US" sz="2000">
                <a:solidFill>
                  <a:srgbClr val="FFFF66"/>
                </a:solidFill>
              </a:rPr>
              <a:t>평가결과</a:t>
            </a:r>
          </a:p>
        </p:txBody>
      </p:sp>
      <p:pic>
        <p:nvPicPr>
          <p:cNvPr id="8203" name="Picture 29" descr="009----3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766763" y="3978275"/>
            <a:ext cx="18732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25" descr="009----3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765175" y="5078413"/>
            <a:ext cx="18732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7042150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I. </a:t>
            </a: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지역기반육성기술개발사업</a:t>
            </a:r>
            <a:r>
              <a:rPr lang="en-US" altLang="ko-KR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ko-KR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일반사항</a:t>
            </a:r>
            <a:endParaRPr lang="ko-KR" altLang="en-US" sz="2800" b="1" dirty="0">
              <a:solidFill>
                <a:srgbClr val="CC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Text Box 2144"/>
          <p:cNvSpPr txBox="1">
            <a:spLocks noChangeArrowheads="1"/>
          </p:cNvSpPr>
          <p:nvPr/>
        </p:nvSpPr>
        <p:spPr bwMode="auto">
          <a:xfrm>
            <a:off x="755650" y="2500313"/>
            <a:ext cx="8280400" cy="58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32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신그래픽"/>
                <a:ea typeface="휴먼신그래픽"/>
                <a:cs typeface="휴먼신그래픽"/>
              </a:rPr>
              <a:t>II</a:t>
            </a:r>
            <a:r>
              <a:rPr lang="en-US" altLang="ko-KR" sz="32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ko-KR" altLang="en-US" sz="32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지역기반육성기술개발사업 신규지원 계획</a:t>
            </a:r>
          </a:p>
        </p:txBody>
      </p:sp>
      <p:sp>
        <p:nvSpPr>
          <p:cNvPr id="9219" name="AutoShape 23"/>
          <p:cNvSpPr>
            <a:spLocks noChangeArrowheads="1"/>
          </p:cNvSpPr>
          <p:nvPr/>
        </p:nvSpPr>
        <p:spPr bwMode="auto">
          <a:xfrm>
            <a:off x="708025" y="3284538"/>
            <a:ext cx="8435975" cy="69850"/>
          </a:xfrm>
          <a:prstGeom prst="roundRect">
            <a:avLst>
              <a:gd name="adj" fmla="val 12963"/>
            </a:avLst>
          </a:prstGeom>
          <a:gradFill rotWithShape="1">
            <a:gsLst>
              <a:gs pos="0">
                <a:srgbClr val="000080"/>
              </a:gs>
              <a:gs pos="100000">
                <a:schemeClr val="bg1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220" name="AutoShape 23"/>
          <p:cNvSpPr>
            <a:spLocks noChangeArrowheads="1"/>
          </p:cNvSpPr>
          <p:nvPr/>
        </p:nvSpPr>
        <p:spPr bwMode="auto">
          <a:xfrm flipV="1">
            <a:off x="1331913" y="2341563"/>
            <a:ext cx="7812087" cy="69850"/>
          </a:xfrm>
          <a:prstGeom prst="roundRect">
            <a:avLst>
              <a:gd name="adj" fmla="val 12963"/>
            </a:avLst>
          </a:prstGeom>
          <a:gradFill rotWithShape="1">
            <a:gsLst>
              <a:gs pos="0">
                <a:srgbClr val="000080"/>
              </a:gs>
              <a:gs pos="100000">
                <a:schemeClr val="bg1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 rot="10800000"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4"/>
          <p:cNvSpPr>
            <a:spLocks noChangeArrowheads="1"/>
          </p:cNvSpPr>
          <p:nvPr/>
        </p:nvSpPr>
        <p:spPr bwMode="auto">
          <a:xfrm>
            <a:off x="250825" y="1268413"/>
            <a:ext cx="8675688" cy="5113337"/>
          </a:xfrm>
          <a:prstGeom prst="roundRect">
            <a:avLst>
              <a:gd name="adj" fmla="val 3898"/>
            </a:avLst>
          </a:prstGeom>
          <a:gradFill rotWithShape="1">
            <a:gsLst>
              <a:gs pos="0">
                <a:srgbClr val="FFFFFF">
                  <a:alpha val="48000"/>
                </a:srgbClr>
              </a:gs>
              <a:gs pos="100000">
                <a:srgbClr val="FFFFFF">
                  <a:alpha val="71001"/>
                </a:srgbClr>
              </a:gs>
            </a:gsLst>
            <a:lin ang="5400000" scaled="1"/>
          </a:gradFill>
          <a:ln w="19050" algn="ctr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ko-KR" altLang="en-US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0" y="793750"/>
            <a:ext cx="8932863" cy="26035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85341" tIns="42670" rIns="85341" bIns="42670">
            <a:spAutoFit/>
          </a:bodyPr>
          <a:lstStyle/>
          <a:p>
            <a:pPr algn="ctr" defTabSz="854075" latinLnBrk="0">
              <a:lnSpc>
                <a:spcPct val="100000"/>
              </a:lnSpc>
              <a:spcBef>
                <a:spcPct val="50000"/>
              </a:spcBef>
              <a:buFontTx/>
              <a:buChar char="•"/>
            </a:pPr>
            <a:endParaRPr lang="ko-KR" altLang="ko-KR" sz="11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4069" name="Text Box 66"/>
          <p:cNvSpPr txBox="1">
            <a:spLocks noChangeArrowheads="1"/>
          </p:cNvSpPr>
          <p:nvPr/>
        </p:nvSpPr>
        <p:spPr bwMode="auto">
          <a:xfrm>
            <a:off x="338138" y="152400"/>
            <a:ext cx="7877175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  <a:defRPr/>
            </a:pPr>
            <a:r>
              <a:rPr lang="en-US" altLang="ko-K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II.</a:t>
            </a:r>
            <a:r>
              <a:rPr lang="en-US" altLang="ko-KR" sz="2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ko-KR" altLang="en-US" sz="29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지역기반육성기술개발사업 신규지원 계획</a:t>
            </a:r>
          </a:p>
        </p:txBody>
      </p:sp>
      <p:sp>
        <p:nvSpPr>
          <p:cNvPr id="16" name="AutoShape 1077"/>
          <p:cNvSpPr>
            <a:spLocks noChangeArrowheads="1"/>
          </p:cNvSpPr>
          <p:nvPr/>
        </p:nvSpPr>
        <p:spPr bwMode="auto">
          <a:xfrm>
            <a:off x="673100" y="1565275"/>
            <a:ext cx="8002588" cy="800100"/>
          </a:xfrm>
          <a:prstGeom prst="roundRect">
            <a:avLst>
              <a:gd name="adj" fmla="val 21352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  <a:effectLst>
            <a:outerShdw dist="107950" dir="2700000" algn="ctr" rotWithShape="0">
              <a:schemeClr val="tx1">
                <a:alpha val="50000"/>
              </a:schemeClr>
            </a:outerShdw>
          </a:effectLst>
        </p:spPr>
        <p:txBody>
          <a:bodyPr wrap="none" tIns="82800" anchor="ctr"/>
          <a:lstStyle/>
          <a:p>
            <a:pPr>
              <a:lnSpc>
                <a:spcPts val="1000"/>
              </a:lnSpc>
              <a:spcBef>
                <a:spcPct val="110000"/>
              </a:spcBef>
              <a:buFont typeface="Wingdings" pitchFamily="2" charset="2"/>
              <a:buChar char="v"/>
              <a:defRPr/>
            </a:pPr>
            <a:endParaRPr lang="en-US" altLang="ko-KR" sz="14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00000"/>
              </a:lnSpc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  도내 신기술개발수요자에게 단기간</a:t>
            </a:r>
            <a:r>
              <a:rPr lang="en-US" altLang="ko-KR" sz="1400" dirty="0">
                <a:solidFill>
                  <a:schemeClr val="tx1"/>
                </a:solidFill>
              </a:rPr>
              <a:t>(1</a:t>
            </a:r>
            <a:r>
              <a:rPr lang="ko-KR" altLang="en-US" sz="1400" dirty="0">
                <a:solidFill>
                  <a:schemeClr val="tx1"/>
                </a:solidFill>
              </a:rPr>
              <a:t>년 이내</a:t>
            </a:r>
            <a:r>
              <a:rPr lang="en-US" altLang="ko-KR" sz="1400" dirty="0">
                <a:solidFill>
                  <a:schemeClr val="tx1"/>
                </a:solidFill>
              </a:rPr>
              <a:t>)</a:t>
            </a:r>
            <a:r>
              <a:rPr lang="ko-KR" altLang="en-US" sz="1400" dirty="0">
                <a:solidFill>
                  <a:schemeClr val="tx1"/>
                </a:solidFill>
              </a:rPr>
              <a:t>의 상품개발형 기술을 개발하도록 무담보</a:t>
            </a:r>
            <a:r>
              <a:rPr lang="en-US" altLang="ko-KR" sz="1400" dirty="0">
                <a:solidFill>
                  <a:schemeClr val="tx1"/>
                </a:solidFill>
              </a:rPr>
              <a:t>-</a:t>
            </a:r>
            <a:r>
              <a:rPr lang="ko-KR" altLang="en-US" sz="1400" dirty="0">
                <a:solidFill>
                  <a:schemeClr val="tx1"/>
                </a:solidFill>
              </a:rPr>
              <a:t>무이자의 </a:t>
            </a: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</a:t>
            </a:r>
            <a:r>
              <a:rPr lang="ko-KR" altLang="en-US" sz="1400" dirty="0">
                <a:solidFill>
                  <a:schemeClr val="tx1"/>
                </a:solidFill>
              </a:rPr>
              <a:t> 기술개발자금을 지원하고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개발완료 후 </a:t>
            </a:r>
            <a:r>
              <a:rPr lang="ko-KR" altLang="en-US" sz="1400" dirty="0" err="1">
                <a:solidFill>
                  <a:schemeClr val="tx1"/>
                </a:solidFill>
              </a:rPr>
              <a:t>성공시</a:t>
            </a:r>
            <a:r>
              <a:rPr lang="ko-KR" altLang="en-US" sz="1400" dirty="0">
                <a:solidFill>
                  <a:schemeClr val="tx1"/>
                </a:solidFill>
              </a:rPr>
              <a:t> 도비지원금의 일부만을 상환</a:t>
            </a:r>
            <a:r>
              <a:rPr lang="en-US" altLang="ko-KR" sz="1400" dirty="0">
                <a:solidFill>
                  <a:schemeClr val="tx1"/>
                </a:solidFill>
              </a:rPr>
              <a:t> </a:t>
            </a:r>
            <a:r>
              <a:rPr lang="ko-KR" altLang="en-US" sz="1400" dirty="0">
                <a:solidFill>
                  <a:schemeClr val="tx1"/>
                </a:solidFill>
              </a:rPr>
              <a:t>받는 사업임</a:t>
            </a:r>
          </a:p>
        </p:txBody>
      </p:sp>
      <p:sp>
        <p:nvSpPr>
          <p:cNvPr id="2" name="AutoShape 1077"/>
          <p:cNvSpPr>
            <a:spLocks noChangeArrowheads="1"/>
          </p:cNvSpPr>
          <p:nvPr/>
        </p:nvSpPr>
        <p:spPr bwMode="auto">
          <a:xfrm>
            <a:off x="642938" y="2682875"/>
            <a:ext cx="8032750" cy="3603625"/>
          </a:xfrm>
          <a:prstGeom prst="roundRect">
            <a:avLst>
              <a:gd name="adj" fmla="val 3178"/>
            </a:avLst>
          </a:prstGeom>
          <a:gradFill rotWithShape="1">
            <a:gsLst>
              <a:gs pos="0">
                <a:srgbClr val="ABABAB"/>
              </a:gs>
              <a:gs pos="50000">
                <a:srgbClr val="F6F6F6"/>
              </a:gs>
              <a:gs pos="100000">
                <a:srgbClr val="ABABAB"/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  <a:effectLst>
            <a:outerShdw dist="107950" dir="2700000" algn="ctr" rotWithShape="0">
              <a:schemeClr val="tx1">
                <a:alpha val="50000"/>
              </a:schemeClr>
            </a:outerShdw>
          </a:effectLst>
        </p:spPr>
        <p:txBody>
          <a:bodyPr wrap="none" tIns="82800" anchor="ctr"/>
          <a:lstStyle/>
          <a:p>
            <a:pPr>
              <a:lnSpc>
                <a:spcPts val="1000"/>
              </a:lnSpc>
              <a:spcBef>
                <a:spcPct val="110000"/>
              </a:spcBef>
              <a:buFont typeface="Wingdings" pitchFamily="2" charset="2"/>
              <a:buChar char="v"/>
              <a:defRPr/>
            </a:pPr>
            <a:endParaRPr lang="en-US" altLang="ko-KR" sz="14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0000"/>
              </a:lnSpc>
              <a:spcBef>
                <a:spcPct val="100000"/>
              </a:spcBef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  </a:t>
            </a:r>
            <a:r>
              <a:rPr lang="ko-KR" altLang="en-US" sz="1400" dirty="0">
                <a:solidFill>
                  <a:schemeClr val="tx1"/>
                </a:solidFill>
              </a:rPr>
              <a:t>대상기업 </a:t>
            </a:r>
            <a:r>
              <a:rPr lang="en-US" altLang="ko-KR" sz="1400" dirty="0">
                <a:solidFill>
                  <a:schemeClr val="tx1"/>
                </a:solidFill>
              </a:rPr>
              <a:t>: </a:t>
            </a:r>
            <a:r>
              <a:rPr lang="ko-KR" altLang="en-US" sz="1400" dirty="0">
                <a:solidFill>
                  <a:schemeClr val="tx1"/>
                </a:solidFill>
              </a:rPr>
              <a:t>경남도내 소재 중소기업</a:t>
            </a: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"/>
              </a:lnSpc>
              <a:spcBef>
                <a:spcPct val="100000"/>
              </a:spcBef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   대상기술 </a:t>
            </a:r>
            <a:r>
              <a:rPr lang="en-US" altLang="ko-KR" sz="1400" dirty="0">
                <a:solidFill>
                  <a:schemeClr val="tx1"/>
                </a:solidFill>
              </a:rPr>
              <a:t>: - </a:t>
            </a:r>
            <a:r>
              <a:rPr lang="ko-KR" altLang="en-US" sz="1400" dirty="0">
                <a:solidFill>
                  <a:schemeClr val="tx1"/>
                </a:solidFill>
              </a:rPr>
              <a:t>경남의 </a:t>
            </a:r>
            <a:r>
              <a:rPr lang="en-US" altLang="ko-KR" sz="1400" dirty="0">
                <a:solidFill>
                  <a:schemeClr val="tx1"/>
                </a:solidFill>
              </a:rPr>
              <a:t>4</a:t>
            </a:r>
            <a:r>
              <a:rPr lang="ko-KR" altLang="en-US" sz="1400" dirty="0">
                <a:solidFill>
                  <a:schemeClr val="tx1"/>
                </a:solidFill>
              </a:rPr>
              <a:t>대 전략산업분야</a:t>
            </a:r>
            <a:r>
              <a:rPr lang="en-US" altLang="ko-KR" sz="1400" dirty="0">
                <a:solidFill>
                  <a:schemeClr val="tx1"/>
                </a:solidFill>
              </a:rPr>
              <a:t>(RTRM </a:t>
            </a:r>
            <a:r>
              <a:rPr lang="ko-KR" altLang="en-US" sz="1400" dirty="0">
                <a:solidFill>
                  <a:schemeClr val="tx1"/>
                </a:solidFill>
              </a:rPr>
              <a:t>적용분야</a:t>
            </a:r>
            <a:r>
              <a:rPr lang="en-US" altLang="ko-KR" sz="1400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0000"/>
              </a:lnSpc>
              <a:spcBef>
                <a:spcPct val="100000"/>
              </a:spcBef>
              <a:defRPr/>
            </a:pPr>
            <a:r>
              <a:rPr lang="en-US" altLang="ko-KR" sz="1400" dirty="0">
                <a:solidFill>
                  <a:srgbClr val="0000CC"/>
                </a:solidFill>
              </a:rPr>
              <a:t>                 - </a:t>
            </a:r>
            <a:r>
              <a:rPr lang="ko-KR" altLang="en-US" sz="1400" dirty="0" smtClean="0">
                <a:solidFill>
                  <a:srgbClr val="0000CC"/>
                </a:solidFill>
              </a:rPr>
              <a:t>특화산업분야</a:t>
            </a:r>
            <a:r>
              <a:rPr lang="en-US" altLang="ko-KR" sz="1400" dirty="0" smtClean="0">
                <a:solidFill>
                  <a:srgbClr val="0000CC"/>
                </a:solidFill>
              </a:rPr>
              <a:t> </a:t>
            </a:r>
            <a:r>
              <a:rPr lang="en-US" altLang="ko-KR" sz="1400" dirty="0">
                <a:solidFill>
                  <a:srgbClr val="0000CC"/>
                </a:solidFill>
              </a:rPr>
              <a:t>(RTRM </a:t>
            </a:r>
            <a:r>
              <a:rPr lang="ko-KR" altLang="en-US" sz="1400" dirty="0">
                <a:solidFill>
                  <a:srgbClr val="0000CC"/>
                </a:solidFill>
              </a:rPr>
              <a:t>비 적용분야</a:t>
            </a:r>
            <a:r>
              <a:rPr lang="en-US" altLang="ko-KR" sz="1400" dirty="0">
                <a:solidFill>
                  <a:srgbClr val="0000CC"/>
                </a:solidFill>
              </a:rPr>
              <a:t>)</a:t>
            </a:r>
          </a:p>
          <a:p>
            <a:pPr>
              <a:lnSpc>
                <a:spcPct val="10000"/>
              </a:lnSpc>
              <a:spcBef>
                <a:spcPct val="100000"/>
              </a:spcBef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"/>
              </a:lnSpc>
              <a:spcBef>
                <a:spcPct val="100000"/>
              </a:spcBef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"/>
              </a:lnSpc>
              <a:spcBef>
                <a:spcPct val="100000"/>
              </a:spcBef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"/>
              </a:lnSpc>
              <a:spcBef>
                <a:spcPct val="100000"/>
              </a:spcBef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"/>
              </a:lnSpc>
              <a:spcBef>
                <a:spcPct val="100000"/>
              </a:spcBef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"/>
              </a:lnSpc>
              <a:spcBef>
                <a:spcPct val="100000"/>
              </a:spcBef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"/>
              </a:lnSpc>
              <a:spcBef>
                <a:spcPct val="100000"/>
              </a:spcBef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"/>
              </a:lnSpc>
              <a:spcBef>
                <a:spcPct val="100000"/>
              </a:spcBef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"/>
              </a:lnSpc>
              <a:spcBef>
                <a:spcPct val="100000"/>
              </a:spcBef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>
              <a:lnSpc>
                <a:spcPct val="10000"/>
              </a:lnSpc>
              <a:spcBef>
                <a:spcPct val="100000"/>
              </a:spcBef>
              <a:defRPr/>
            </a:pPr>
            <a:endParaRPr lang="ko-KR" altLang="en-US" sz="1400" dirty="0">
              <a:solidFill>
                <a:schemeClr val="tx1"/>
              </a:solidFill>
            </a:endParaRPr>
          </a:p>
        </p:txBody>
      </p:sp>
      <p:pic>
        <p:nvPicPr>
          <p:cNvPr id="10247" name="Picture 19" descr="009---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703263" y="1857375"/>
            <a:ext cx="173037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48" name="Group 20"/>
          <p:cNvGrpSpPr>
            <a:grpSpLocks/>
          </p:cNvGrpSpPr>
          <p:nvPr/>
        </p:nvGrpSpPr>
        <p:grpSpPr bwMode="auto">
          <a:xfrm>
            <a:off x="684213" y="1357313"/>
            <a:ext cx="1655762" cy="425450"/>
            <a:chOff x="-431" y="3253"/>
            <a:chExt cx="1043" cy="268"/>
          </a:xfrm>
        </p:grpSpPr>
        <p:sp>
          <p:nvSpPr>
            <p:cNvPr id="344085" name="AutoShape 21"/>
            <p:cNvSpPr>
              <a:spLocks noChangeArrowheads="1"/>
            </p:cNvSpPr>
            <p:nvPr/>
          </p:nvSpPr>
          <p:spPr bwMode="auto">
            <a:xfrm>
              <a:off x="-431" y="3253"/>
              <a:ext cx="1043" cy="268"/>
            </a:xfrm>
            <a:prstGeom prst="flowChartTerminator">
              <a:avLst/>
            </a:prstGeom>
            <a:gradFill rotWithShape="1">
              <a:gsLst>
                <a:gs pos="0">
                  <a:srgbClr val="0238D0"/>
                </a:gs>
                <a:gs pos="100000">
                  <a:srgbClr val="0238D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8100" algn="ctr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lnSpc>
                  <a:spcPct val="100000"/>
                </a:lnSpc>
                <a:defRPr/>
              </a:pPr>
              <a:endParaRPr lang="ko-KR" altLang="en-US" sz="4000" b="1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287" name="Text Box 22"/>
            <p:cNvSpPr txBox="1">
              <a:spLocks noChangeArrowheads="1"/>
            </p:cNvSpPr>
            <p:nvPr/>
          </p:nvSpPr>
          <p:spPr bwMode="auto">
            <a:xfrm>
              <a:off x="-256" y="3258"/>
              <a:ext cx="681" cy="231"/>
            </a:xfrm>
            <a:prstGeom prst="rect">
              <a:avLst/>
            </a:prstGeom>
            <a:gradFill rotWithShape="1">
              <a:gsLst>
                <a:gs pos="0">
                  <a:srgbClr val="0238D0"/>
                </a:gs>
                <a:gs pos="100000">
                  <a:srgbClr val="011A60"/>
                </a:gs>
              </a:gsLst>
              <a:lin ang="2700000" scaled="1"/>
            </a:gradFill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762000">
                <a:lnSpc>
                  <a:spcPct val="100000"/>
                </a:lnSpc>
                <a:spcBef>
                  <a:spcPct val="50000"/>
                </a:spcBef>
              </a:pPr>
              <a:r>
                <a:rPr lang="ko-KR" altLang="en-US" b="1">
                  <a:solidFill>
                    <a:schemeClr val="bg1"/>
                  </a:solidFill>
                </a:rPr>
                <a:t>사업개요</a:t>
              </a:r>
            </a:p>
          </p:txBody>
        </p:sp>
      </p:grpSp>
      <p:grpSp>
        <p:nvGrpSpPr>
          <p:cNvPr id="10249" name="Group 23"/>
          <p:cNvGrpSpPr>
            <a:grpSpLocks/>
          </p:cNvGrpSpPr>
          <p:nvPr/>
        </p:nvGrpSpPr>
        <p:grpSpPr bwMode="auto">
          <a:xfrm>
            <a:off x="714375" y="2500313"/>
            <a:ext cx="2857500" cy="477837"/>
            <a:chOff x="-501" y="3253"/>
            <a:chExt cx="1113" cy="627"/>
          </a:xfrm>
        </p:grpSpPr>
        <p:sp>
          <p:nvSpPr>
            <p:cNvPr id="344088" name="AutoShape 24"/>
            <p:cNvSpPr>
              <a:spLocks noChangeArrowheads="1"/>
            </p:cNvSpPr>
            <p:nvPr/>
          </p:nvSpPr>
          <p:spPr bwMode="auto">
            <a:xfrm>
              <a:off x="-501" y="3253"/>
              <a:ext cx="1113" cy="627"/>
            </a:xfrm>
            <a:prstGeom prst="flowChartTerminator">
              <a:avLst/>
            </a:prstGeom>
            <a:gradFill rotWithShape="1">
              <a:gsLst>
                <a:gs pos="0">
                  <a:srgbClr val="0238D0"/>
                </a:gs>
                <a:gs pos="100000">
                  <a:srgbClr val="0238D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8100" algn="ctr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lnSpc>
                  <a:spcPct val="100000"/>
                </a:lnSpc>
                <a:defRPr/>
              </a:pPr>
              <a:endParaRPr lang="ko-KR" altLang="en-US" sz="4000" b="1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285" name="Text Box 25"/>
            <p:cNvSpPr txBox="1">
              <a:spLocks noChangeArrowheads="1"/>
            </p:cNvSpPr>
            <p:nvPr/>
          </p:nvSpPr>
          <p:spPr bwMode="auto">
            <a:xfrm>
              <a:off x="-445" y="3303"/>
              <a:ext cx="974" cy="373"/>
            </a:xfrm>
            <a:prstGeom prst="rect">
              <a:avLst/>
            </a:prstGeom>
            <a:gradFill rotWithShape="1">
              <a:gsLst>
                <a:gs pos="0">
                  <a:srgbClr val="0238D0"/>
                </a:gs>
                <a:gs pos="100000">
                  <a:srgbClr val="011A60"/>
                </a:gs>
              </a:gsLst>
              <a:lin ang="2700000" scaled="1"/>
            </a:gradFill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762000">
                <a:lnSpc>
                  <a:spcPct val="100000"/>
                </a:lnSpc>
                <a:spcBef>
                  <a:spcPct val="50000"/>
                </a:spcBef>
              </a:pPr>
              <a:r>
                <a:rPr lang="ko-KR" altLang="en-US" b="1">
                  <a:solidFill>
                    <a:schemeClr val="bg1"/>
                  </a:solidFill>
                </a:rPr>
                <a:t>지원대상  지역 및 기술</a:t>
              </a:r>
            </a:p>
          </p:txBody>
        </p:sp>
      </p:grpSp>
      <p:sp>
        <p:nvSpPr>
          <p:cNvPr id="16435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lIns="450000" anchor="ctr">
            <a:spAutoFit/>
          </a:bodyPr>
          <a:lstStyle/>
          <a:p>
            <a:pPr algn="r" latinLnBrk="0">
              <a:lnSpc>
                <a:spcPct val="135000"/>
              </a:lnSpc>
              <a:defRPr/>
            </a:pPr>
            <a:endParaRPr lang="ko-KR" altLang="en-US" sz="2000">
              <a:solidFill>
                <a:srgbClr val="0066FF"/>
              </a:solidFill>
            </a:endParaRPr>
          </a:p>
        </p:txBody>
      </p:sp>
      <p:pic>
        <p:nvPicPr>
          <p:cNvPr id="10251" name="Picture 19" descr="009---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723900" y="3081338"/>
            <a:ext cx="173038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19" descr="009---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730250" y="3316288"/>
            <a:ext cx="173038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" name="표 17"/>
          <p:cNvGraphicFramePr>
            <a:graphicFrameLocks noGrp="1"/>
          </p:cNvGraphicFramePr>
          <p:nvPr/>
        </p:nvGraphicFramePr>
        <p:xfrm>
          <a:off x="1571625" y="3911600"/>
          <a:ext cx="5929354" cy="2232024"/>
        </p:xfrm>
        <a:graphic>
          <a:graphicData uri="http://schemas.openxmlformats.org/drawingml/2006/table">
            <a:tbl>
              <a:tblPr/>
              <a:tblGrid>
                <a:gridCol w="384333"/>
                <a:gridCol w="502299"/>
                <a:gridCol w="4256903"/>
                <a:gridCol w="785819"/>
              </a:tblGrid>
              <a:tr h="311815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휴먼명조"/>
                        </a:rPr>
                        <a:t>지원분야</a:t>
                      </a:r>
                      <a:endParaRPr lang="ko-KR" altLang="en-US" sz="800" b="1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0835" marR="10835" marT="10835" marB="10835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>
                          <a:solidFill>
                            <a:srgbClr val="000000"/>
                          </a:solidFill>
                          <a:latin typeface="휴먼명조"/>
                        </a:rPr>
                        <a:t>신규지원 대상기술</a:t>
                      </a:r>
                      <a:endParaRPr lang="ko-KR" altLang="en-US" sz="800" b="1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0835" marR="10835" marT="10835" marB="1083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>
                          <a:solidFill>
                            <a:srgbClr val="000000"/>
                          </a:solidFill>
                          <a:latin typeface="휴먼명조"/>
                        </a:rPr>
                        <a:t>비 고</a:t>
                      </a:r>
                      <a:endParaRPr lang="ko-KR" altLang="en-US" sz="800" b="1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0835" marR="10835" marT="10835" marB="1083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616734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4</a:t>
                      </a: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대</a:t>
                      </a:r>
                      <a:endParaRPr lang="ko-KR" altLang="en-US" sz="800" b="1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전략</a:t>
                      </a:r>
                      <a:endParaRPr lang="ko-KR" altLang="en-US" sz="800" b="1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산업</a:t>
                      </a:r>
                      <a:endParaRPr lang="ko-KR" altLang="en-US" sz="800" b="1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0835" marR="10835" marT="10835" marB="10835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지식</a:t>
                      </a:r>
                      <a:endParaRPr lang="ko-KR" altLang="en-US" sz="800" b="1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기반</a:t>
                      </a:r>
                      <a:endParaRPr lang="ko-KR" altLang="en-US" sz="800" b="1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기계</a:t>
                      </a:r>
                      <a:endParaRPr lang="ko-KR" altLang="en-US" sz="800" b="1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0835" marR="10835" marT="10835" marB="1083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○ 특수선박 및 선박용 부품</a:t>
                      </a:r>
                      <a:r>
                        <a:rPr lang="en-US" altLang="ko-KR" sz="900" b="1">
                          <a:solidFill>
                            <a:srgbClr val="000000"/>
                          </a:solidFill>
                          <a:latin typeface="휴먼명조"/>
                        </a:rPr>
                        <a:t>․</a:t>
                      </a: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기자재 기술 </a:t>
                      </a:r>
                      <a:endParaRPr lang="ko-KR" altLang="en-US" sz="800" b="1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○ 메카트로닉스 유니트 및 시스템기술 </a:t>
                      </a:r>
                      <a:endParaRPr lang="ko-KR" altLang="en-US" sz="800" b="1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○ 항공우주 산업 관련 핵심기술 등</a:t>
                      </a:r>
                      <a:endParaRPr lang="ko-KR" altLang="en-US" sz="800" b="1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○ 정밀기기 및 계측기기의 핵심부품 및 시스템기술</a:t>
                      </a:r>
                      <a:endParaRPr lang="ko-KR" altLang="en-US" sz="800" b="1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0835" marR="10835" marT="10835" marB="1083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RTRM</a:t>
                      </a:r>
                      <a:endParaRPr lang="en-US" sz="800" b="1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0835" marR="10835" marT="10835" marB="1083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50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로봇</a:t>
                      </a:r>
                      <a:endParaRPr lang="ko-KR" altLang="en-US" sz="800" b="1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0835" marR="10835" marT="10835" marB="1083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○ 자동차 및 일반기계분야</a:t>
                      </a:r>
                      <a:r>
                        <a:rPr lang="en-US" altLang="ko-KR" sz="900" b="1">
                          <a:solidFill>
                            <a:srgbClr val="000000"/>
                          </a:solidFill>
                          <a:latin typeface="휴먼명조"/>
                        </a:rPr>
                        <a:t>/</a:t>
                      </a: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조선 및 해양 산업분야</a:t>
                      </a:r>
                      <a:r>
                        <a:rPr lang="en-US" altLang="ko-KR" sz="900" b="1">
                          <a:solidFill>
                            <a:srgbClr val="000000"/>
                          </a:solidFill>
                          <a:latin typeface="휴먼명조"/>
                        </a:rPr>
                        <a:t>/</a:t>
                      </a: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장비산업 </a:t>
                      </a:r>
                      <a:endParaRPr lang="ko-KR" altLang="en-US" sz="800" b="1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HCI Poppy"/>
                          <a:ea typeface="휴먼명조"/>
                        </a:rPr>
                        <a:t>분야의 로봇기술</a:t>
                      </a:r>
                      <a:endParaRPr lang="ko-KR" altLang="en-US" sz="800" b="1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0835" marR="10835" marT="10835" marB="1083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38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지능형홈</a:t>
                      </a:r>
                      <a:endParaRPr lang="ko-KR" altLang="en-US" sz="800" b="1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0835" marR="10835" marT="10835" marB="1083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○ 홈 시큐리티</a:t>
                      </a:r>
                      <a:r>
                        <a:rPr lang="en-US" altLang="ko-KR" sz="900" b="1">
                          <a:solidFill>
                            <a:srgbClr val="000000"/>
                          </a:solidFill>
                          <a:latin typeface="휴먼명조"/>
                        </a:rPr>
                        <a:t>, </a:t>
                      </a: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홈 오토메이션</a:t>
                      </a:r>
                      <a:r>
                        <a:rPr lang="en-US" altLang="ko-KR" sz="900" b="1">
                          <a:solidFill>
                            <a:srgbClr val="000000"/>
                          </a:solidFill>
                          <a:latin typeface="휴먼명조"/>
                        </a:rPr>
                        <a:t>, </a:t>
                      </a: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홈 네트워크 가전분야 기술 등</a:t>
                      </a:r>
                      <a:endParaRPr lang="ko-KR" altLang="en-US" sz="800" b="1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0835" marR="10835" marT="10835" marB="1083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150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바이오</a:t>
                      </a:r>
                      <a:endParaRPr lang="ko-KR" altLang="en-US" sz="800" b="1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0835" marR="10835" marT="10835" marB="1083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○ 생물소재 및 생물건강 산업분야 산업화기술</a:t>
                      </a:r>
                      <a:endParaRPr lang="ko-KR" altLang="en-US" sz="800" b="1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○ 차세대 의생명 융합산업</a:t>
                      </a:r>
                      <a:r>
                        <a:rPr lang="en-US" altLang="ko-KR" sz="900" b="1">
                          <a:solidFill>
                            <a:srgbClr val="000000"/>
                          </a:solidFill>
                          <a:latin typeface="휴먼명조"/>
                        </a:rPr>
                        <a:t>(</a:t>
                      </a: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의료기기 분야</a:t>
                      </a:r>
                      <a:r>
                        <a:rPr lang="en-US" altLang="ko-KR" sz="900" b="1">
                          <a:solidFill>
                            <a:srgbClr val="000000"/>
                          </a:solidFill>
                          <a:latin typeface="휴먼명조"/>
                        </a:rPr>
                        <a:t>)</a:t>
                      </a:r>
                      <a:r>
                        <a:rPr lang="ko-KR" altLang="en-US" sz="900" b="1">
                          <a:solidFill>
                            <a:srgbClr val="000000"/>
                          </a:solidFill>
                          <a:latin typeface="휴먼명조"/>
                        </a:rPr>
                        <a:t>기술분야</a:t>
                      </a:r>
                      <a:endParaRPr lang="ko-KR" altLang="en-US" sz="800" b="1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0835" marR="10835" marT="10835" marB="1083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69120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u="none" dirty="0" smtClean="0">
                          <a:solidFill>
                            <a:srgbClr val="000000"/>
                          </a:solidFill>
                          <a:latin typeface="휴먼명조"/>
                        </a:rPr>
                        <a:t>특화산업 </a:t>
                      </a:r>
                      <a:r>
                        <a:rPr lang="ko-KR" altLang="en-US" sz="900" b="1" u="none" dirty="0">
                          <a:solidFill>
                            <a:srgbClr val="000000"/>
                          </a:solidFill>
                          <a:latin typeface="휴먼명조"/>
                        </a:rPr>
                        <a:t>분야</a:t>
                      </a:r>
                      <a:endParaRPr lang="ko-KR" altLang="en-US" sz="800" b="1" u="none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0835" marR="10835" marT="10835" marB="10835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휴먼명조"/>
                        </a:rPr>
                        <a:t>○ 중소기업 </a:t>
                      </a:r>
                      <a:r>
                        <a:rPr lang="en-US" altLang="ko-KR" sz="900" b="1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휴먼명조"/>
                        </a:rPr>
                        <a:t>1</a:t>
                      </a:r>
                      <a:r>
                        <a:rPr lang="ko-KR" altLang="en-US" sz="900" b="1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휴먼명조"/>
                        </a:rPr>
                        <a:t>사</a:t>
                      </a:r>
                      <a:r>
                        <a:rPr lang="en-US" altLang="ko-KR" sz="900" b="1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휴먼명조"/>
                        </a:rPr>
                        <a:t>1</a:t>
                      </a:r>
                      <a:r>
                        <a:rPr lang="ko-KR" altLang="en-US" sz="900" b="1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휴먼명조"/>
                        </a:rPr>
                        <a:t>기술분야</a:t>
                      </a:r>
                      <a:r>
                        <a:rPr lang="en-US" altLang="ko-KR" sz="900" b="1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휴먼명조"/>
                        </a:rPr>
                        <a:t>(</a:t>
                      </a:r>
                      <a:r>
                        <a:rPr lang="ko-KR" altLang="en-US" sz="900" b="1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휴먼명조"/>
                        </a:rPr>
                        <a:t>기계산업 핵심부품 기술개발</a:t>
                      </a:r>
                      <a:r>
                        <a:rPr lang="en-US" altLang="ko-KR" sz="900" b="1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휴먼명조"/>
                        </a:rPr>
                        <a:t>)</a:t>
                      </a:r>
                      <a:endParaRPr lang="ko-KR" altLang="en-US" sz="800" b="1" u="none" dirty="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휴먼명조"/>
                        </a:rPr>
                        <a:t>○ </a:t>
                      </a:r>
                      <a:r>
                        <a:rPr lang="ko-KR" altLang="en-US" sz="900" b="1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휴먼명조"/>
                        </a:rPr>
                        <a:t>신재생에너지분야</a:t>
                      </a:r>
                      <a:endParaRPr lang="ko-KR" altLang="en-US" sz="800" b="1" u="none" dirty="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휴먼명조"/>
                        </a:rPr>
                        <a:t>○ 융합 </a:t>
                      </a:r>
                      <a:r>
                        <a:rPr lang="en-US" altLang="ko-KR" sz="900" b="1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휴먼명조"/>
                        </a:rPr>
                        <a:t>IT</a:t>
                      </a:r>
                      <a:r>
                        <a:rPr lang="ko-KR" altLang="en-US" sz="900" b="1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휴먼명조"/>
                        </a:rPr>
                        <a:t>분야</a:t>
                      </a:r>
                      <a:endParaRPr lang="ko-KR" altLang="en-US" sz="800" b="1" u="none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0835" marR="10835" marT="10835" marB="1083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휴먼명조"/>
                        </a:rPr>
                        <a:t>비</a:t>
                      </a:r>
                      <a:r>
                        <a:rPr lang="en-US" sz="900" b="1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휴먼명조"/>
                        </a:rPr>
                        <a:t>RTRM</a:t>
                      </a:r>
                      <a:endParaRPr lang="en-US" sz="800" b="1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0835" marR="10835" marT="10835" marB="1083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기본 디자인">
  <a:themeElements>
    <a:clrScheme name="1_기본 디자인 3">
      <a:dk1>
        <a:srgbClr val="000000"/>
      </a:dk1>
      <a:lt1>
        <a:srgbClr val="FFFFFF"/>
      </a:lt1>
      <a:dk2>
        <a:srgbClr val="FFFFFF"/>
      </a:dk2>
      <a:lt2>
        <a:srgbClr val="4D4D4D"/>
      </a:lt2>
      <a:accent1>
        <a:srgbClr val="7067AF"/>
      </a:accent1>
      <a:accent2>
        <a:srgbClr val="99CCFF"/>
      </a:accent2>
      <a:accent3>
        <a:srgbClr val="FFFFFF"/>
      </a:accent3>
      <a:accent4>
        <a:srgbClr val="000000"/>
      </a:accent4>
      <a:accent5>
        <a:srgbClr val="BBB8D4"/>
      </a:accent5>
      <a:accent6>
        <a:srgbClr val="8AB9E7"/>
      </a:accent6>
      <a:hlink>
        <a:srgbClr val="CCCCFF"/>
      </a:hlink>
      <a:folHlink>
        <a:srgbClr val="C68DFF"/>
      </a:folHlink>
    </a:clrScheme>
    <a:fontScheme name="2_기본 디자인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  <a:effectLst/>
      </a:spPr>
      <a:bodyPr wrap="square">
        <a:spAutoFit/>
      </a:bodyPr>
      <a:lstStyle>
        <a:defPPr>
          <a:defRPr sz="1200" b="1" dirty="0">
            <a:solidFill>
              <a:schemeClr val="tx1"/>
            </a:solidFill>
            <a:latin typeface="굴림" charset="-127"/>
            <a:ea typeface="굴림" charset="-127"/>
          </a:defRPr>
        </a:defPPr>
      </a:lstStyle>
    </a:txDef>
  </a:objectDefaults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FFFFCC"/>
        </a:dk2>
        <a:lt2>
          <a:srgbClr val="5F5F5F"/>
        </a:lt2>
        <a:accent1>
          <a:srgbClr val="5A9E65"/>
        </a:accent1>
        <a:accent2>
          <a:srgbClr val="CCCC00"/>
        </a:accent2>
        <a:accent3>
          <a:srgbClr val="FFFFFF"/>
        </a:accent3>
        <a:accent4>
          <a:srgbClr val="000000"/>
        </a:accent4>
        <a:accent5>
          <a:srgbClr val="B5CCB8"/>
        </a:accent5>
        <a:accent6>
          <a:srgbClr val="B9B900"/>
        </a:accent6>
        <a:hlink>
          <a:srgbClr val="DB8647"/>
        </a:hlink>
        <a:folHlink>
          <a:srgbClr val="90B7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FFFFFF"/>
        </a:dk2>
        <a:lt2>
          <a:srgbClr val="4D4D4D"/>
        </a:lt2>
        <a:accent1>
          <a:srgbClr val="7067A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BBB8D4"/>
        </a:accent5>
        <a:accent6>
          <a:srgbClr val="8AB9E7"/>
        </a:accent6>
        <a:hlink>
          <a:srgbClr val="CCCCFF"/>
        </a:hlink>
        <a:folHlink>
          <a:srgbClr val="C68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FF"/>
        </a:lt1>
        <a:dk2>
          <a:srgbClr val="FEE9DE"/>
        </a:dk2>
        <a:lt2>
          <a:srgbClr val="777777"/>
        </a:lt2>
        <a:accent1>
          <a:srgbClr val="6D5484"/>
        </a:accent1>
        <a:accent2>
          <a:srgbClr val="D88EC6"/>
        </a:accent2>
        <a:accent3>
          <a:srgbClr val="FFFFFF"/>
        </a:accent3>
        <a:accent4>
          <a:srgbClr val="000000"/>
        </a:accent4>
        <a:accent5>
          <a:srgbClr val="BAB3C2"/>
        </a:accent5>
        <a:accent6>
          <a:srgbClr val="C480B3"/>
        </a:accent6>
        <a:hlink>
          <a:srgbClr val="EA8484"/>
        </a:hlink>
        <a:folHlink>
          <a:srgbClr val="8BCFB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12485</TotalTime>
  <Words>2546</Words>
  <Application>Microsoft Office PowerPoint</Application>
  <PresentationFormat>화면 슬라이드 쇼(4:3)</PresentationFormat>
  <Paragraphs>476</Paragraphs>
  <Slides>38</Slides>
  <Notes>12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38</vt:i4>
      </vt:variant>
    </vt:vector>
  </HeadingPairs>
  <TitlesOfParts>
    <vt:vector size="39" baseType="lpstr">
      <vt:lpstr>2_기본 디자인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  <vt:lpstr>슬라이드 27</vt:lpstr>
      <vt:lpstr>슬라이드 28</vt:lpstr>
      <vt:lpstr>슬라이드 29</vt:lpstr>
      <vt:lpstr>슬라이드 30</vt:lpstr>
      <vt:lpstr>슬라이드 31</vt:lpstr>
      <vt:lpstr>슬라이드 32</vt:lpstr>
      <vt:lpstr>슬라이드 33</vt:lpstr>
      <vt:lpstr>슬라이드 34</vt:lpstr>
      <vt:lpstr> http://rndgate.ntis.go.kr</vt:lpstr>
      <vt:lpstr>슬라이드 36</vt:lpstr>
      <vt:lpstr>슬라이드 37</vt:lpstr>
      <vt:lpstr>슬라이드 38</vt:lpstr>
    </vt:vector>
  </TitlesOfParts>
  <Company>GSM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LSC</dc:creator>
  <cp:lastModifiedBy>TCOM</cp:lastModifiedBy>
  <cp:revision>992</cp:revision>
  <dcterms:created xsi:type="dcterms:W3CDTF">2004-06-08T15:18:27Z</dcterms:created>
  <dcterms:modified xsi:type="dcterms:W3CDTF">2011-11-17T09:19:18Z</dcterms:modified>
</cp:coreProperties>
</file>